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5"/>
  </p:notesMasterIdLst>
  <p:handoutMasterIdLst>
    <p:handoutMasterId r:id="rId26"/>
  </p:handoutMasterIdLst>
  <p:sldIdLst>
    <p:sldId id="282" r:id="rId2"/>
    <p:sldId id="283" r:id="rId3"/>
    <p:sldId id="341" r:id="rId4"/>
    <p:sldId id="342" r:id="rId5"/>
    <p:sldId id="285" r:id="rId6"/>
    <p:sldId id="322" r:id="rId7"/>
    <p:sldId id="339" r:id="rId8"/>
    <p:sldId id="337" r:id="rId9"/>
    <p:sldId id="338" r:id="rId10"/>
    <p:sldId id="306" r:id="rId11"/>
    <p:sldId id="324" r:id="rId12"/>
    <p:sldId id="325" r:id="rId13"/>
    <p:sldId id="326" r:id="rId14"/>
    <p:sldId id="332" r:id="rId15"/>
    <p:sldId id="340" r:id="rId16"/>
    <p:sldId id="328" r:id="rId17"/>
    <p:sldId id="329" r:id="rId18"/>
    <p:sldId id="330" r:id="rId19"/>
    <p:sldId id="331" r:id="rId20"/>
    <p:sldId id="335" r:id="rId21"/>
    <p:sldId id="336" r:id="rId22"/>
    <p:sldId id="333" r:id="rId23"/>
    <p:sldId id="290" r:id="rId24"/>
  </p:sldIdLst>
  <p:sldSz cx="9144000" cy="6858000" type="screen4x3"/>
  <p:notesSz cx="6808788" cy="994092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14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_____Microsoft_Excel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"/>
          <c:y val="3.1826405071994426E-2"/>
          <c:w val="0.88585411198600184"/>
          <c:h val="0.8607500232945591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СП</c:v>
                </c:pt>
              </c:strCache>
            </c:strRef>
          </c:tx>
          <c:invertIfNegative val="0"/>
          <c:dLbls>
            <c:spPr>
              <a:solidFill>
                <a:srgbClr val="FFFF00"/>
              </a:solidFill>
            </c:spPr>
            <c:txPr>
              <a:bodyPr/>
              <a:lstStyle/>
              <a:p>
                <a:pPr>
                  <a:defRPr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Лист1!$A$2:$A$6</c:f>
              <c:numCache>
                <c:formatCode>General</c:formatCode>
                <c:ptCount val="5"/>
                <c:pt idx="0">
                  <c:v>2021</c:v>
                </c:pt>
                <c:pt idx="1">
                  <c:v>2022</c:v>
                </c:pt>
                <c:pt idx="2">
                  <c:v>2023</c:v>
                </c:pt>
                <c:pt idx="3">
                  <c:v>2024</c:v>
                </c:pt>
                <c:pt idx="4">
                  <c:v>2025</c:v>
                </c:pt>
              </c:numCache>
            </c:numRef>
          </c:cat>
          <c:val>
            <c:numRef>
              <c:f>Лист1!$B$2:$B$6</c:f>
              <c:numCache>
                <c:formatCode>#,##0.0</c:formatCode>
                <c:ptCount val="5"/>
                <c:pt idx="0">
                  <c:v>132449.93873578016</c:v>
                </c:pt>
                <c:pt idx="1">
                  <c:v>131317.76575350936</c:v>
                </c:pt>
                <c:pt idx="2">
                  <c:v>145554.83586854805</c:v>
                </c:pt>
                <c:pt idx="3">
                  <c:v>159177.71744268492</c:v>
                </c:pt>
                <c:pt idx="4" formatCode="#,##0.00">
                  <c:v>181751.17417116469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СЗП</c:v>
                </c:pt>
              </c:strCache>
            </c:strRef>
          </c:tx>
          <c:spPr>
            <a:solidFill>
              <a:schemeClr val="accent5">
                <a:lumMod val="75000"/>
              </a:schemeClr>
            </a:solidFill>
          </c:spPr>
          <c:invertIfNegative val="0"/>
          <c:dLbls>
            <c:spPr>
              <a:solidFill>
                <a:srgbClr val="FFFF00"/>
              </a:solidFill>
            </c:spPr>
            <c:txPr>
              <a:bodyPr/>
              <a:lstStyle/>
              <a:p>
                <a:pPr>
                  <a:defRPr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Лист1!$A$2:$A$6</c:f>
              <c:numCache>
                <c:formatCode>General</c:formatCode>
                <c:ptCount val="5"/>
                <c:pt idx="0">
                  <c:v>2021</c:v>
                </c:pt>
                <c:pt idx="1">
                  <c:v>2022</c:v>
                </c:pt>
                <c:pt idx="2">
                  <c:v>2023</c:v>
                </c:pt>
                <c:pt idx="3">
                  <c:v>2024</c:v>
                </c:pt>
                <c:pt idx="4">
                  <c:v>2025</c:v>
                </c:pt>
              </c:numCache>
            </c:numRef>
          </c:cat>
          <c:val>
            <c:numRef>
              <c:f>Лист1!$C$2:$C$6</c:f>
              <c:numCache>
                <c:formatCode>#,##0.0</c:formatCode>
                <c:ptCount val="5"/>
                <c:pt idx="0">
                  <c:v>81878.319159579783</c:v>
                </c:pt>
                <c:pt idx="1">
                  <c:v>76782.260043921968</c:v>
                </c:pt>
                <c:pt idx="2">
                  <c:v>92706.559422892533</c:v>
                </c:pt>
                <c:pt idx="3">
                  <c:v>91800.367971953005</c:v>
                </c:pt>
                <c:pt idx="4" formatCode="#,##0.00">
                  <c:v>98693.957717594545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83029760"/>
        <c:axId val="84144640"/>
      </c:barChart>
      <c:catAx>
        <c:axId val="18302976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84144640"/>
        <c:crosses val="autoZero"/>
        <c:auto val="1"/>
        <c:lblAlgn val="ctr"/>
        <c:lblOffset val="100"/>
        <c:noMultiLvlLbl val="0"/>
      </c:catAx>
      <c:valAx>
        <c:axId val="84144640"/>
        <c:scaling>
          <c:orientation val="minMax"/>
        </c:scaling>
        <c:delete val="1"/>
        <c:axPos val="l"/>
        <c:majorGridlines/>
        <c:numFmt formatCode="#,##0.0" sourceLinked="1"/>
        <c:majorTickMark val="out"/>
        <c:minorTickMark val="none"/>
        <c:tickLblPos val="nextTo"/>
        <c:crossAx val="183029760"/>
        <c:crosses val="autoZero"/>
        <c:crossBetween val="between"/>
      </c:valAx>
    </c:plotArea>
    <c:legend>
      <c:legendPos val="r"/>
      <c:overlay val="0"/>
      <c:txPr>
        <a:bodyPr/>
        <a:lstStyle/>
        <a:p>
          <a:pPr>
            <a:defRPr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0.31625</cdr:x>
      <cdr:y>0.63561</cdr:y>
    </cdr:from>
    <cdr:to>
      <cdr:x>0.41584</cdr:x>
      <cdr:y>0.73404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2602632" y="2789981"/>
          <a:ext cx="819604" cy="43204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ru-RU" sz="1100" b="1" dirty="0" smtClean="0">
              <a:latin typeface="Times New Roman" pitchFamily="18" charset="0"/>
              <a:cs typeface="Times New Roman" pitchFamily="18" charset="0"/>
            </a:rPr>
            <a:t>-6,2%</a:t>
          </a:r>
          <a:endParaRPr lang="ru-RU" sz="1100" b="1" dirty="0">
            <a:latin typeface="Times New Roman" pitchFamily="18" charset="0"/>
            <a:cs typeface="Times New Roman" pitchFamily="18" charset="0"/>
          </a:endParaRPr>
        </a:p>
      </cdr:txBody>
    </cdr:sp>
  </cdr:relSizeAnchor>
  <cdr:relSizeAnchor xmlns:cdr="http://schemas.openxmlformats.org/drawingml/2006/chartDrawing">
    <cdr:from>
      <cdr:x>0.4475</cdr:x>
      <cdr:y>0.29111</cdr:y>
    </cdr:from>
    <cdr:to>
      <cdr:x>0.535</cdr:x>
      <cdr:y>0.35257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3682752" y="1277813"/>
          <a:ext cx="720080" cy="26976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ru-RU" sz="1100" b="1" dirty="0" smtClean="0">
              <a:latin typeface="Times New Roman" pitchFamily="18" charset="0"/>
              <a:cs typeface="Times New Roman" pitchFamily="18" charset="0"/>
            </a:rPr>
            <a:t>10,8%</a:t>
          </a:r>
          <a:endParaRPr lang="ru-RU" sz="1100" b="1" dirty="0">
            <a:latin typeface="Times New Roman" pitchFamily="18" charset="0"/>
            <a:cs typeface="Times New Roman" pitchFamily="18" charset="0"/>
          </a:endParaRPr>
        </a:p>
      </cdr:txBody>
    </cdr:sp>
  </cdr:relSizeAnchor>
  <cdr:relSizeAnchor xmlns:cdr="http://schemas.openxmlformats.org/drawingml/2006/chartDrawing">
    <cdr:from>
      <cdr:x>0.5</cdr:x>
      <cdr:y>0.56999</cdr:y>
    </cdr:from>
    <cdr:to>
      <cdr:x>0.56125</cdr:x>
      <cdr:y>0.61921</cdr:y>
    </cdr:to>
    <cdr:sp macro="" textlink="">
      <cdr:nvSpPr>
        <cdr:cNvPr id="4" name="TextBox 3"/>
        <cdr:cNvSpPr txBox="1"/>
      </cdr:nvSpPr>
      <cdr:spPr>
        <a:xfrm xmlns:a="http://schemas.openxmlformats.org/drawingml/2006/main">
          <a:off x="4114800" y="2501949"/>
          <a:ext cx="504056" cy="21602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ru-RU" sz="1100" b="1" dirty="0" smtClean="0">
              <a:latin typeface="Times New Roman" pitchFamily="18" charset="0"/>
              <a:cs typeface="Times New Roman" pitchFamily="18" charset="0"/>
            </a:rPr>
            <a:t>20,7%</a:t>
          </a:r>
          <a:endParaRPr lang="ru-RU" sz="1100" b="1" dirty="0">
            <a:latin typeface="Times New Roman" pitchFamily="18" charset="0"/>
            <a:cs typeface="Times New Roman" pitchFamily="18" charset="0"/>
          </a:endParaRPr>
        </a:p>
      </cdr:txBody>
    </cdr:sp>
  </cdr:relSizeAnchor>
  <cdr:relSizeAnchor xmlns:cdr="http://schemas.openxmlformats.org/drawingml/2006/chartDrawing">
    <cdr:from>
      <cdr:x>0.63125</cdr:x>
      <cdr:y>0.28518</cdr:y>
    </cdr:from>
    <cdr:to>
      <cdr:x>0.70125</cdr:x>
      <cdr:y>0.3672</cdr:y>
    </cdr:to>
    <cdr:sp macro="" textlink="">
      <cdr:nvSpPr>
        <cdr:cNvPr id="5" name="TextBox 4"/>
        <cdr:cNvSpPr txBox="1"/>
      </cdr:nvSpPr>
      <cdr:spPr>
        <a:xfrm xmlns:a="http://schemas.openxmlformats.org/drawingml/2006/main">
          <a:off x="5194920" y="1251783"/>
          <a:ext cx="576064" cy="36004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ru-RU" sz="1100" b="1" dirty="0" smtClean="0">
              <a:latin typeface="Times New Roman" pitchFamily="18" charset="0"/>
              <a:cs typeface="Times New Roman" pitchFamily="18" charset="0"/>
            </a:rPr>
            <a:t>9,4%</a:t>
          </a:r>
          <a:endParaRPr lang="ru-RU" sz="1100" b="1" dirty="0">
            <a:latin typeface="Times New Roman" pitchFamily="18" charset="0"/>
            <a:cs typeface="Times New Roman" pitchFamily="18" charset="0"/>
          </a:endParaRPr>
        </a:p>
      </cdr:txBody>
    </cdr:sp>
  </cdr:relSizeAnchor>
  <cdr:relSizeAnchor xmlns:cdr="http://schemas.openxmlformats.org/drawingml/2006/chartDrawing">
    <cdr:from>
      <cdr:x>0.67374</cdr:x>
      <cdr:y>0.60698</cdr:y>
    </cdr:from>
    <cdr:to>
      <cdr:x>0.74374</cdr:x>
      <cdr:y>0.689</cdr:y>
    </cdr:to>
    <cdr:sp macro="" textlink="">
      <cdr:nvSpPr>
        <cdr:cNvPr id="6" name="TextBox 5"/>
        <cdr:cNvSpPr txBox="1"/>
      </cdr:nvSpPr>
      <cdr:spPr>
        <a:xfrm xmlns:a="http://schemas.openxmlformats.org/drawingml/2006/main">
          <a:off x="5544616" y="2664296"/>
          <a:ext cx="576064" cy="36004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100" b="1" dirty="0" smtClean="0">
              <a:latin typeface="Times New Roman" pitchFamily="18" charset="0"/>
              <a:cs typeface="Times New Roman" pitchFamily="18" charset="0"/>
            </a:rPr>
            <a:t>-1,0%</a:t>
          </a:r>
          <a:endParaRPr lang="ru-RU" sz="1100" b="1" dirty="0">
            <a:latin typeface="Times New Roman" pitchFamily="18" charset="0"/>
            <a:cs typeface="Times New Roman" pitchFamily="18" charset="0"/>
          </a:endParaRPr>
        </a:p>
      </cdr:txBody>
    </cdr:sp>
  </cdr:relSizeAnchor>
  <cdr:relSizeAnchor xmlns:cdr="http://schemas.openxmlformats.org/drawingml/2006/chartDrawing">
    <cdr:from>
      <cdr:x>0.80499</cdr:x>
      <cdr:y>0.14764</cdr:y>
    </cdr:from>
    <cdr:to>
      <cdr:x>0.88374</cdr:x>
      <cdr:y>0.21326</cdr:y>
    </cdr:to>
    <cdr:sp macro="" textlink="">
      <cdr:nvSpPr>
        <cdr:cNvPr id="7" name="TextBox 6"/>
        <cdr:cNvSpPr txBox="1"/>
      </cdr:nvSpPr>
      <cdr:spPr>
        <a:xfrm xmlns:a="http://schemas.openxmlformats.org/drawingml/2006/main">
          <a:off x="6624736" y="648072"/>
          <a:ext cx="648072" cy="28803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ru-RU" sz="1100" b="1" dirty="0" smtClean="0">
              <a:latin typeface="Times New Roman" pitchFamily="18" charset="0"/>
              <a:cs typeface="Times New Roman" pitchFamily="18" charset="0"/>
            </a:rPr>
            <a:t>14,2%</a:t>
          </a:r>
          <a:endParaRPr lang="ru-RU" sz="1100" b="1" dirty="0">
            <a:latin typeface="Times New Roman" pitchFamily="18" charset="0"/>
            <a:cs typeface="Times New Roman" pitchFamily="18" charset="0"/>
          </a:endParaRPr>
        </a:p>
      </cdr:txBody>
    </cdr:sp>
  </cdr:relSizeAnchor>
  <cdr:relSizeAnchor xmlns:cdr="http://schemas.openxmlformats.org/drawingml/2006/chartDrawing">
    <cdr:from>
      <cdr:x>0.85749</cdr:x>
      <cdr:y>0.6726</cdr:y>
    </cdr:from>
    <cdr:to>
      <cdr:x>0.92749</cdr:x>
      <cdr:y>0.77103</cdr:y>
    </cdr:to>
    <cdr:sp macro="" textlink="">
      <cdr:nvSpPr>
        <cdr:cNvPr id="8" name="TextBox 7"/>
        <cdr:cNvSpPr txBox="1"/>
      </cdr:nvSpPr>
      <cdr:spPr>
        <a:xfrm xmlns:a="http://schemas.openxmlformats.org/drawingml/2006/main">
          <a:off x="7056784" y="2952328"/>
          <a:ext cx="576064" cy="43204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ru-RU" sz="1100" b="1" dirty="0" smtClean="0">
              <a:latin typeface="Times New Roman" pitchFamily="18" charset="0"/>
              <a:cs typeface="Times New Roman" pitchFamily="18" charset="0"/>
            </a:rPr>
            <a:t>7,5%</a:t>
          </a:r>
          <a:endParaRPr lang="ru-RU" sz="1100" b="1" dirty="0">
            <a:latin typeface="Times New Roman" pitchFamily="18" charset="0"/>
            <a:cs typeface="Times New Roman" pitchFamily="18" charset="0"/>
          </a:endParaRP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0475" cy="49704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56737" y="0"/>
            <a:ext cx="2950475" cy="49704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57D074B-B12A-4C49-AC58-4F978E8C0CB8}" type="datetimeFigureOut">
              <a:rPr lang="ru-RU" smtClean="0"/>
              <a:t>26.03.2026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42154"/>
            <a:ext cx="2950475" cy="49704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56737" y="9442154"/>
            <a:ext cx="2950475" cy="49704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B833776-0E9F-472D-B435-7814100F70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5900021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0475" cy="49704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6737" y="0"/>
            <a:ext cx="2950475" cy="49704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22E5C63-B218-4FC7-8681-721C63752AA0}" type="datetimeFigureOut">
              <a:rPr lang="ru-RU" smtClean="0"/>
              <a:pPr/>
              <a:t>26.03.2026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20750" y="746125"/>
            <a:ext cx="4967288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0879" y="4721940"/>
            <a:ext cx="5447030" cy="44734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2154"/>
            <a:ext cx="2950475" cy="49704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6737" y="9442154"/>
            <a:ext cx="2950475" cy="49704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0E04C75-CF3F-4E7A-B812-09590755D05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697966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По сравнению с 2024г. средний тариф на 2025г. по СП увеличен 14,2%, по СЗП на 7,5%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6D0205-55B0-4B4E-A7E9-BD7196D7576B}" type="slidenum">
              <a:rPr lang="ru-RU" smtClean="0"/>
              <a:t>20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49309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66F65A-FD78-4876-937B-7F5A01B50277}" type="datetimeFigureOut">
              <a:rPr lang="ru-RU" smtClean="0"/>
              <a:pPr/>
              <a:t>26.03.2026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BB4849-98F2-4519-95EB-CCD17533609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66F65A-FD78-4876-937B-7F5A01B50277}" type="datetimeFigureOut">
              <a:rPr lang="ru-RU" smtClean="0"/>
              <a:pPr/>
              <a:t>26.03.2026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BB4849-98F2-4519-95EB-CCD17533609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66F65A-FD78-4876-937B-7F5A01B50277}" type="datetimeFigureOut">
              <a:rPr lang="ru-RU" smtClean="0"/>
              <a:pPr/>
              <a:t>26.03.2026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BB4849-98F2-4519-95EB-CCD17533609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66F65A-FD78-4876-937B-7F5A01B50277}" type="datetimeFigureOut">
              <a:rPr lang="ru-RU" smtClean="0"/>
              <a:pPr/>
              <a:t>26.03.2026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BB4849-98F2-4519-95EB-CCD17533609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66F65A-FD78-4876-937B-7F5A01B50277}" type="datetimeFigureOut">
              <a:rPr lang="ru-RU" smtClean="0"/>
              <a:pPr/>
              <a:t>26.03.2026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BB4849-98F2-4519-95EB-CCD17533609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66F65A-FD78-4876-937B-7F5A01B50277}" type="datetimeFigureOut">
              <a:rPr lang="ru-RU" smtClean="0"/>
              <a:pPr/>
              <a:t>26.03.2026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BB4849-98F2-4519-95EB-CCD17533609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66F65A-FD78-4876-937B-7F5A01B50277}" type="datetimeFigureOut">
              <a:rPr lang="ru-RU" smtClean="0"/>
              <a:pPr/>
              <a:t>26.03.2026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BB4849-98F2-4519-95EB-CCD17533609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66F65A-FD78-4876-937B-7F5A01B50277}" type="datetimeFigureOut">
              <a:rPr lang="ru-RU" smtClean="0"/>
              <a:pPr/>
              <a:t>26.03.2026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BB4849-98F2-4519-95EB-CCD17533609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66F65A-FD78-4876-937B-7F5A01B50277}" type="datetimeFigureOut">
              <a:rPr lang="ru-RU" smtClean="0"/>
              <a:pPr/>
              <a:t>26.03.2026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BB4849-98F2-4519-95EB-CCD17533609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66F65A-FD78-4876-937B-7F5A01B50277}" type="datetimeFigureOut">
              <a:rPr lang="ru-RU" smtClean="0"/>
              <a:pPr/>
              <a:t>26.03.2026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BB4849-98F2-4519-95EB-CCD17533609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66F65A-FD78-4876-937B-7F5A01B50277}" type="datetimeFigureOut">
              <a:rPr lang="ru-RU" smtClean="0"/>
              <a:pPr/>
              <a:t>26.03.2026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5EBB4849-98F2-4519-95EB-CCD17533609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D766F65A-FD78-4876-937B-7F5A01B50277}" type="datetimeFigureOut">
              <a:rPr lang="ru-RU" smtClean="0"/>
              <a:pPr/>
              <a:t>26.03.2026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EBB4849-98F2-4519-95EB-CCD17533609F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1484784"/>
            <a:ext cx="7560840" cy="1944216"/>
          </a:xfrm>
        </p:spPr>
        <p:txBody>
          <a:bodyPr>
            <a:normAutofit/>
          </a:bodyPr>
          <a:lstStyle/>
          <a:p>
            <a:pPr algn="ctr"/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Тарифная политика в 2026 году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860032" y="4725144"/>
            <a:ext cx="3714776" cy="1800200"/>
          </a:xfrm>
        </p:spPr>
        <p:txBody>
          <a:bodyPr>
            <a:normAutofit/>
          </a:bodyPr>
          <a:lstStyle/>
          <a:p>
            <a:pPr algn="r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Начальник ОЦиТ</a:t>
            </a:r>
          </a:p>
          <a:p>
            <a:pPr algn="r"/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ТФОМС РС(Я)</a:t>
            </a:r>
          </a:p>
          <a:p>
            <a:pPr algn="r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Тихонова В.И.</a:t>
            </a:r>
            <a:endParaRPr lang="ru-RU" sz="2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9181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35696" y="665870"/>
            <a:ext cx="6912768" cy="936104"/>
          </a:xfrm>
        </p:spPr>
        <p:txBody>
          <a:bodyPr>
            <a:noAutofit/>
          </a:bodyPr>
          <a:lstStyle/>
          <a:p>
            <a:pPr algn="ctr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dirty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Порядок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проведения расчетов между медицинскими организациями за оказанную медицинскую помощь с применением телемедицинских технологий:</a:t>
            </a:r>
            <a:br>
              <a:rPr lang="ru-RU" sz="2000" dirty="0">
                <a:latin typeface="Times New Roman" pitchFamily="18" charset="0"/>
                <a:cs typeface="Times New Roman" pitchFamily="18" charset="0"/>
              </a:rPr>
            </a:b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556792"/>
            <a:ext cx="8229600" cy="438912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	Оплата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ТМК 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«врач-пациент»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при обращении маломобильных граждан, имеющих физические ограничения и телемедицинских консультаций жителям отдаленных и малонаселенных районов, проведенных медицинскими организациями, не имеющими прикрепленного населения:</a:t>
            </a:r>
          </a:p>
          <a:p>
            <a:pPr marL="0" indent="0" algn="just">
              <a:buNone/>
            </a:pP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	медицинскими организациями, запросившими указанную телемедицинскую консультацию, составляется  реестр счетов по каждому обращению с выделением медицинской  услуги «врач-пациент» и указанием информации о медицинской организации, оказавшей телемедицинскую консультацию. Страховые  медицинские  организации  осуществляют  оплату данных  услуг (телемедицинских консультаций) на основании представленных реестров счетов и счетов на оплату медицинской  помощи напрямую в медицинскую организацию, оказавшую консультацию (не имеющую прикрепленного населения), при этом выполнение объемов обращения «консультация с применением телемедицинских технологий при дистанционном взаимодействии медицинских работников с пациентами и их законными представителями» учитывается за медицинской организацией, запросившей указанную телемедицинскую консультацию.</a:t>
            </a:r>
          </a:p>
          <a:p>
            <a:pPr marL="0" indent="0" algn="just">
              <a:buNone/>
            </a:pP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892" y="0"/>
            <a:ext cx="1133922" cy="11339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1861626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35696" y="665870"/>
            <a:ext cx="6912768" cy="936104"/>
          </a:xfrm>
        </p:spPr>
        <p:txBody>
          <a:bodyPr>
            <a:noAutofit/>
          </a:bodyPr>
          <a:lstStyle/>
          <a:p>
            <a:pPr algn="ctr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dirty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Порядок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проведения расчетов между медицинскими организациями за оказанную медицинскую помощь с применением телемедицинских технологий:</a:t>
            </a:r>
            <a:br>
              <a:rPr lang="ru-RU" sz="2000" dirty="0">
                <a:latin typeface="Times New Roman" pitchFamily="18" charset="0"/>
                <a:cs typeface="Times New Roman" pitchFamily="18" charset="0"/>
              </a:rPr>
            </a:b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556792"/>
            <a:ext cx="8229600" cy="4389120"/>
          </a:xfrm>
        </p:spPr>
        <p:txBody>
          <a:bodyPr>
            <a:normAutofit fontScale="92500"/>
          </a:bodyPr>
          <a:lstStyle/>
          <a:p>
            <a:pPr marL="0" indent="0" algn="just">
              <a:buNone/>
            </a:pP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	При дистанционном взаимодействии медицинских работников между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собой (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«врач-врач»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),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в том числе при проведении консилиумов врачей (за исключением дистанционного взаимодействия медицинских работников внутри одной медицинской организации):</a:t>
            </a:r>
          </a:p>
          <a:p>
            <a:pPr marL="0" indent="0" algn="just">
              <a:buNone/>
            </a:pP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	- медицинскими организациями, запросившими указанную телемедицинскую консультацию, составляется  реестр счетов по установленным тарифам на каждую выполненную единицу объема медицинской помощи (медицинская  услуга «врач-врач») с указанием информации о медицинской организации, оказавшей консультацию. Страховыми  медицинскими  организациями  осуществляется  оплата  услуг на основании представленных реестров счетов и счетов на оплату медицинской  помощи.  При  осуществлении  окончательного  расчета за медицинскую помощь сумма средств для медицинской организации - инициатора оказания медицинской помощи в другой медицинской организации, уменьшается на объем средств, перечисленных медицинской организации, в которой были фактически выполнены отдельные телемедицинские услуги («врач-врач»), за выполнение указанных отдельных медицинских услуг по направлениям, выданным данной медицинской организацией.</a:t>
            </a:r>
          </a:p>
          <a:p>
            <a:pPr marL="0" indent="0" algn="just">
              <a:buNone/>
            </a:pP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	При этом,  выполнение объемов обращения «консультация с применением телемедицинских технологий при дистанционном взаимодействии медицинских работников между собой» учитывается за медицинской организацией, запросившей указанную телемедицинскую консультацию. </a:t>
            </a:r>
          </a:p>
          <a:p>
            <a:pPr marL="0" indent="0" algn="just">
              <a:buNone/>
            </a:pP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892" y="0"/>
            <a:ext cx="1133922" cy="11339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1616215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47664" y="707570"/>
            <a:ext cx="7344816" cy="852704"/>
          </a:xfrm>
        </p:spPr>
        <p:txBody>
          <a:bodyPr>
            <a:noAutofit/>
          </a:bodyPr>
          <a:lstStyle/>
          <a:p>
            <a:pPr algn="ctr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Лабораторная диагностика для пациентов с хроническим вирусным гепатитом С (оценка стадии фиброза, определение генотипа ВГС)</a:t>
            </a:r>
            <a:br>
              <a:rPr lang="ru-RU" sz="2400" dirty="0">
                <a:latin typeface="Times New Roman" pitchFamily="18" charset="0"/>
                <a:cs typeface="Times New Roman" pitchFamily="18" charset="0"/>
              </a:rPr>
            </a:b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892" y="0"/>
            <a:ext cx="1133922" cy="11339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26747962"/>
              </p:ext>
            </p:extLst>
          </p:nvPr>
        </p:nvGraphicFramePr>
        <p:xfrm>
          <a:off x="1835696" y="2348880"/>
          <a:ext cx="5410200" cy="984101"/>
        </p:xfrm>
        <a:graphic>
          <a:graphicData uri="http://schemas.openxmlformats.org/drawingml/2006/table">
            <a:tbl>
              <a:tblPr/>
              <a:tblGrid>
                <a:gridCol w="1368152"/>
                <a:gridCol w="4042048"/>
              </a:tblGrid>
              <a:tr h="40957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Код услуги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Наименование услуги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0505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А26.05.019.003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Определение генотипа вируса С (Hepatitus C virus)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4021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А04.14.001.005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Эластометрия печени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94200003"/>
              </p:ext>
            </p:extLst>
          </p:nvPr>
        </p:nvGraphicFramePr>
        <p:xfrm>
          <a:off x="1835696" y="4077072"/>
          <a:ext cx="5410200" cy="1880602"/>
        </p:xfrm>
        <a:graphic>
          <a:graphicData uri="http://schemas.openxmlformats.org/drawingml/2006/table">
            <a:tbl>
              <a:tblPr/>
              <a:tblGrid>
                <a:gridCol w="1368152"/>
                <a:gridCol w="4042048"/>
              </a:tblGrid>
              <a:tr h="40957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Код услуги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Наименование услуги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0505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А26.05.019.003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Определение генотипа вируса С (Hepatitus C virus)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32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А09.05.042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Определение активности аланинаминотрансферазы в крови (АЛТ)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32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А09.05.041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Определение активности аспартатаминотрансферазы в крови (АСТ)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32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А12.05.120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Исследование уровня тромбоцитов в крови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539553" y="3563724"/>
            <a:ext cx="96574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>
              <a:spcBef>
                <a:spcPct val="20000"/>
              </a:spcBef>
              <a:buClr>
                <a:srgbClr val="0BD0D9"/>
              </a:buClr>
              <a:buSzPct val="95000"/>
            </a:pPr>
            <a:r>
              <a:rPr lang="ru-RU" sz="16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ru-RU" sz="16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метод:</a:t>
            </a:r>
          </a:p>
        </p:txBody>
      </p:sp>
      <p:sp>
        <p:nvSpPr>
          <p:cNvPr id="8" name="Объект 7"/>
          <p:cNvSpPr txBox="1">
            <a:spLocks noGrp="1"/>
          </p:cNvSpPr>
          <p:nvPr>
            <p:ph idx="1"/>
          </p:nvPr>
        </p:nvSpPr>
        <p:spPr>
          <a:xfrm>
            <a:off x="457200" y="1557338"/>
            <a:ext cx="8229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0" indent="0" algn="just">
              <a:spcBef>
                <a:spcPct val="20000"/>
              </a:spcBef>
              <a:buClr>
                <a:srgbClr val="0BD0D9"/>
              </a:buClr>
              <a:buSzPct val="95000"/>
              <a:buNone/>
            </a:pPr>
            <a:r>
              <a:rPr lang="ru-RU" sz="16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sz="16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метод:</a:t>
            </a:r>
          </a:p>
        </p:txBody>
      </p:sp>
    </p:spTree>
    <p:extLst>
      <p:ext uri="{BB962C8B-B14F-4D97-AF65-F5344CB8AC3E}">
        <p14:creationId xmlns:p14="http://schemas.microsoft.com/office/powerpoint/2010/main" val="72559021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35696" y="332656"/>
            <a:ext cx="6984776" cy="1143000"/>
          </a:xfrm>
        </p:spPr>
        <p:txBody>
          <a:bodyPr>
            <a:normAutofit/>
          </a:bodyPr>
          <a:lstStyle/>
          <a:p>
            <a:pPr algn="ctr"/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Дистанционное наблюдение за состоянием здоровья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пациентов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8870957"/>
              </p:ext>
            </p:extLst>
          </p:nvPr>
        </p:nvGraphicFramePr>
        <p:xfrm>
          <a:off x="1331640" y="1988842"/>
          <a:ext cx="7056784" cy="3960438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2918033"/>
                <a:gridCol w="2306550"/>
                <a:gridCol w="1832201"/>
              </a:tblGrid>
              <a:tr h="187622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</a:rPr>
                        <a:t> 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</a:rPr>
                        <a:t> 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Bef>
                          <a:spcPts val="1575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</a:rPr>
                        <a:t> 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447040"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</a:rPr>
                        <a:t>Медицинская</a:t>
                      </a:r>
                      <a:r>
                        <a:rPr lang="en-US" sz="1400" spc="-25" dirty="0">
                          <a:effectLst/>
                          <a:latin typeface="Times New Roman"/>
                          <a:ea typeface="Calibri"/>
                        </a:rPr>
                        <a:t> </a:t>
                      </a:r>
                      <a:r>
                        <a:rPr lang="en-US" sz="1400" spc="-10" dirty="0">
                          <a:effectLst/>
                          <a:latin typeface="Times New Roman"/>
                          <a:ea typeface="Calibri"/>
                        </a:rPr>
                        <a:t>услуга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1575"/>
                        </a:spcBef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Calibri"/>
                        </a:rPr>
                        <a:t> 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5715" marR="635" algn="ctr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Calibri"/>
                        </a:rPr>
                        <a:t>Число</a:t>
                      </a:r>
                      <a:r>
                        <a:rPr lang="ru-RU" sz="1400" spc="-65" dirty="0">
                          <a:effectLst/>
                          <a:latin typeface="Times New Roman"/>
                          <a:ea typeface="Calibri"/>
                        </a:rPr>
                        <a:t> </a:t>
                      </a:r>
                      <a:r>
                        <a:rPr lang="ru-RU" sz="1400" dirty="0">
                          <a:effectLst/>
                          <a:latin typeface="Times New Roman"/>
                          <a:ea typeface="Calibri"/>
                        </a:rPr>
                        <a:t>месяцев</a:t>
                      </a:r>
                      <a:r>
                        <a:rPr lang="ru-RU" sz="1400" spc="-70" dirty="0">
                          <a:effectLst/>
                          <a:latin typeface="Times New Roman"/>
                          <a:ea typeface="Calibri"/>
                        </a:rPr>
                        <a:t> </a:t>
                      </a:r>
                      <a:r>
                        <a:rPr lang="ru-RU" sz="1400" dirty="0">
                          <a:effectLst/>
                          <a:latin typeface="Times New Roman"/>
                          <a:ea typeface="Calibri"/>
                        </a:rPr>
                        <a:t>в</a:t>
                      </a:r>
                      <a:r>
                        <a:rPr lang="ru-RU" sz="1400" spc="-70" dirty="0">
                          <a:effectLst/>
                          <a:latin typeface="Times New Roman"/>
                          <a:ea typeface="Calibri"/>
                        </a:rPr>
                        <a:t> </a:t>
                      </a:r>
                      <a:r>
                        <a:rPr lang="ru-RU" sz="1400" dirty="0">
                          <a:effectLst/>
                          <a:latin typeface="Times New Roman"/>
                          <a:ea typeface="Calibri"/>
                        </a:rPr>
                        <a:t>году, которое в среднем пациент находится</a:t>
                      </a:r>
                      <a:r>
                        <a:rPr lang="ru-RU" sz="1400" spc="-10" dirty="0">
                          <a:effectLst/>
                          <a:latin typeface="Times New Roman"/>
                          <a:ea typeface="Calibri"/>
                        </a:rPr>
                        <a:t> </a:t>
                      </a:r>
                      <a:r>
                        <a:rPr lang="ru-RU" sz="1400" dirty="0">
                          <a:effectLst/>
                          <a:latin typeface="Times New Roman"/>
                          <a:ea typeface="Calibri"/>
                        </a:rPr>
                        <a:t>на </a:t>
                      </a:r>
                      <a:r>
                        <a:rPr lang="ru-RU" sz="1400" spc="-10" dirty="0">
                          <a:effectLst/>
                          <a:latin typeface="Times New Roman"/>
                          <a:ea typeface="Calibri"/>
                        </a:rPr>
                        <a:t>дистанционном наблюдении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6040" marR="62865" indent="635" algn="ctr">
                        <a:spcAft>
                          <a:spcPts val="0"/>
                        </a:spcAft>
                      </a:pPr>
                      <a:r>
                        <a:rPr lang="ru-RU" sz="1400" spc="-10" dirty="0">
                          <a:effectLst/>
                          <a:latin typeface="Times New Roman"/>
                          <a:ea typeface="Calibri"/>
                        </a:rPr>
                        <a:t>Предельная </a:t>
                      </a:r>
                      <a:r>
                        <a:rPr lang="ru-RU" sz="1400" dirty="0">
                          <a:effectLst/>
                          <a:latin typeface="Times New Roman"/>
                          <a:ea typeface="Calibri"/>
                        </a:rPr>
                        <a:t>стоимость на оплату одного </a:t>
                      </a:r>
                      <a:r>
                        <a:rPr lang="ru-RU" sz="1400" spc="-10" dirty="0">
                          <a:effectLst/>
                          <a:latin typeface="Times New Roman"/>
                          <a:ea typeface="Calibri"/>
                        </a:rPr>
                        <a:t>месяца дистанционного </a:t>
                      </a:r>
                      <a:r>
                        <a:rPr lang="ru-RU" sz="1400" dirty="0">
                          <a:effectLst/>
                          <a:latin typeface="Times New Roman"/>
                          <a:ea typeface="Calibri"/>
                        </a:rPr>
                        <a:t>наблюдения (без </a:t>
                      </a:r>
                      <a:r>
                        <a:rPr lang="ru-RU" sz="1400" spc="-10" dirty="0">
                          <a:effectLst/>
                          <a:latin typeface="Times New Roman"/>
                          <a:ea typeface="Calibri"/>
                        </a:rPr>
                        <a:t>коэффициента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3175" algn="ctr">
                        <a:lnSpc>
                          <a:spcPts val="1610"/>
                        </a:lnSpc>
                        <a:spcAft>
                          <a:spcPts val="0"/>
                        </a:spcAft>
                      </a:pPr>
                      <a:r>
                        <a:rPr lang="en-US" sz="1400" spc="-10" dirty="0">
                          <a:effectLst/>
                          <a:latin typeface="Times New Roman"/>
                          <a:ea typeface="Calibri"/>
                        </a:rPr>
                        <a:t>дифференциации), </a:t>
                      </a:r>
                      <a:r>
                        <a:rPr lang="en-US" sz="1400" spc="-20" dirty="0">
                          <a:effectLst/>
                          <a:latin typeface="Times New Roman"/>
                          <a:ea typeface="Calibri"/>
                        </a:rPr>
                        <a:t>руб.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34718">
                <a:tc>
                  <a:txBody>
                    <a:bodyPr/>
                    <a:lstStyle/>
                    <a:p>
                      <a:pPr algn="ctr">
                        <a:lnSpc>
                          <a:spcPts val="1570"/>
                        </a:lnSpc>
                        <a:spcAft>
                          <a:spcPts val="0"/>
                        </a:spcAft>
                      </a:pPr>
                      <a:r>
                        <a:rPr lang="en-US" sz="1400" spc="-10">
                          <a:effectLst/>
                          <a:latin typeface="Times New Roman"/>
                          <a:ea typeface="Calibri"/>
                        </a:rPr>
                        <a:t>A</a:t>
                      </a:r>
                      <a:r>
                        <a:rPr lang="ru-RU" sz="1400" spc="-10">
                          <a:effectLst/>
                          <a:latin typeface="Times New Roman"/>
                          <a:ea typeface="Calibri"/>
                        </a:rPr>
                        <a:t>02.12.002.002 </a:t>
                      </a:r>
                      <a:r>
                        <a:rPr lang="ru-RU" sz="1400">
                          <a:effectLst/>
                          <a:latin typeface="Times New Roman"/>
                          <a:ea typeface="Calibri"/>
                        </a:rPr>
                        <a:t>«Дистанционное</a:t>
                      </a:r>
                      <a:r>
                        <a:rPr lang="ru-RU" sz="1400" spc="-70">
                          <a:effectLst/>
                          <a:latin typeface="Times New Roman"/>
                          <a:ea typeface="Calibri"/>
                        </a:rPr>
                        <a:t> </a:t>
                      </a:r>
                      <a:r>
                        <a:rPr lang="ru-RU" sz="1400" spc="-10">
                          <a:effectLst/>
                          <a:latin typeface="Times New Roman"/>
                          <a:ea typeface="Calibri"/>
                        </a:rPr>
                        <a:t>наблюдение </a:t>
                      </a:r>
                      <a:r>
                        <a:rPr lang="ru-RU" sz="1400">
                          <a:effectLst/>
                          <a:latin typeface="Times New Roman"/>
                          <a:ea typeface="Calibri"/>
                        </a:rPr>
                        <a:t>за показателями артериального</a:t>
                      </a:r>
                      <a:r>
                        <a:rPr lang="ru-RU" sz="1400" spc="-90">
                          <a:effectLst/>
                          <a:latin typeface="Times New Roman"/>
                          <a:ea typeface="Calibri"/>
                        </a:rPr>
                        <a:t> </a:t>
                      </a:r>
                      <a:r>
                        <a:rPr lang="ru-RU" sz="1400">
                          <a:effectLst/>
                          <a:latin typeface="Times New Roman"/>
                          <a:ea typeface="Calibri"/>
                        </a:rPr>
                        <a:t>давления»</a:t>
                      </a:r>
                      <a:endParaRPr lang="ru-RU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760"/>
                        </a:spcBef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Calibri"/>
                        </a:rPr>
                        <a:t> </a:t>
                      </a:r>
                      <a:endParaRPr lang="ru-RU" sz="14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5715" algn="ctr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n-US" sz="1400" spc="-10">
                          <a:effectLst/>
                          <a:latin typeface="Times New Roman"/>
                          <a:ea typeface="Calibri"/>
                        </a:rPr>
                        <a:t>3,6299</a:t>
                      </a:r>
                      <a:endParaRPr lang="ru-RU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76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</a:rPr>
                        <a:t> 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3175" algn="ctr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n-US" sz="1400" spc="-10" dirty="0">
                          <a:effectLst/>
                          <a:latin typeface="Times New Roman"/>
                          <a:ea typeface="Calibri"/>
                        </a:rPr>
                        <a:t>265,58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49500">
                <a:tc>
                  <a:txBody>
                    <a:bodyPr/>
                    <a:lstStyle/>
                    <a:p>
                      <a:pPr marL="57785" marR="56515" algn="ctr">
                        <a:lnSpc>
                          <a:spcPts val="1575"/>
                        </a:lnSpc>
                        <a:spcAft>
                          <a:spcPts val="0"/>
                        </a:spcAft>
                      </a:pPr>
                      <a:r>
                        <a:rPr lang="en-US" sz="1400" spc="-10">
                          <a:effectLst/>
                          <a:latin typeface="Times New Roman"/>
                          <a:ea typeface="Calibri"/>
                        </a:rPr>
                        <a:t>A</a:t>
                      </a:r>
                      <a:r>
                        <a:rPr lang="ru-RU" sz="1400" spc="-10">
                          <a:effectLst/>
                          <a:latin typeface="Times New Roman"/>
                          <a:ea typeface="Calibri"/>
                        </a:rPr>
                        <a:t>09.05.023.002 </a:t>
                      </a:r>
                      <a:r>
                        <a:rPr lang="ru-RU" sz="1400">
                          <a:effectLst/>
                          <a:latin typeface="Times New Roman"/>
                          <a:ea typeface="Calibri"/>
                        </a:rPr>
                        <a:t>«Дистанционное</a:t>
                      </a:r>
                      <a:r>
                        <a:rPr lang="ru-RU" sz="1400" spc="-90">
                          <a:effectLst/>
                          <a:latin typeface="Times New Roman"/>
                          <a:ea typeface="Calibri"/>
                        </a:rPr>
                        <a:t> </a:t>
                      </a:r>
                      <a:r>
                        <a:rPr lang="ru-RU" sz="1400">
                          <a:effectLst/>
                          <a:latin typeface="Times New Roman"/>
                          <a:ea typeface="Calibri"/>
                        </a:rPr>
                        <a:t>наблюдение за показателями уровня глюкозы крови»</a:t>
                      </a:r>
                      <a:endParaRPr lang="ru-RU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765"/>
                        </a:spcBef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Calibri"/>
                        </a:rPr>
                        <a:t> 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5715" algn="ctr">
                        <a:spcAft>
                          <a:spcPts val="0"/>
                        </a:spcAft>
                      </a:pPr>
                      <a:r>
                        <a:rPr lang="en-US" sz="1400" spc="-10" dirty="0">
                          <a:effectLst/>
                          <a:latin typeface="Times New Roman"/>
                          <a:ea typeface="Calibri"/>
                        </a:rPr>
                        <a:t>12,00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765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</a:rPr>
                        <a:t> 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3175" algn="ctr">
                        <a:spcAft>
                          <a:spcPts val="0"/>
                        </a:spcAft>
                      </a:pPr>
                      <a:r>
                        <a:rPr lang="en-US" sz="1400" spc="-10" dirty="0">
                          <a:effectLst/>
                          <a:latin typeface="Times New Roman"/>
                          <a:ea typeface="Calibri"/>
                        </a:rPr>
                        <a:t>304,31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892" y="0"/>
            <a:ext cx="1133922" cy="11339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8111420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99853" y="1340768"/>
            <a:ext cx="8229600" cy="4389120"/>
          </a:xfrm>
        </p:spPr>
        <p:txBody>
          <a:bodyPr/>
          <a:lstStyle/>
          <a:p>
            <a:pPr marL="0" indent="0" algn="jus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	Ведение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отдельного учета и контроль за использованием средств обязательного медицинского страхования,  предназначенных для финансового обеспечения медицинской помощи по: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buAutoNum type="arabicPeriod"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Скорой медицинской помощи;</a:t>
            </a:r>
          </a:p>
          <a:p>
            <a:pPr marL="514350" indent="-514350">
              <a:buAutoNum type="arabicPeriod"/>
            </a:pPr>
            <a:r>
              <a:rPr lang="ru-RU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Центрам здоровья (центрам медицины здорового долголетия)</a:t>
            </a:r>
          </a:p>
          <a:p>
            <a:pPr marL="0" indent="0" algn="jus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	В ЦЗ стоимость единицы объема формируется как сумма тарифов фактически оказанных услуг.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892" y="0"/>
            <a:ext cx="1133922" cy="11339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0320846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79712" y="260648"/>
            <a:ext cx="6851104" cy="1143000"/>
          </a:xfrm>
        </p:spPr>
        <p:txBody>
          <a:bodyPr>
            <a:normAutofit/>
          </a:bodyPr>
          <a:lstStyle/>
          <a:p>
            <a:pPr algn="ctr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Отклонение нормативов ПГГ РФ 2026г. </a:t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по СП, СЗП от 2025г.</a:t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70398400"/>
              </p:ext>
            </p:extLst>
          </p:nvPr>
        </p:nvGraphicFramePr>
        <p:xfrm>
          <a:off x="1157634" y="1124747"/>
          <a:ext cx="7590832" cy="5594565"/>
        </p:xfrm>
        <a:graphic>
          <a:graphicData uri="http://schemas.openxmlformats.org/drawingml/2006/table">
            <a:tbl>
              <a:tblPr/>
              <a:tblGrid>
                <a:gridCol w="2436439"/>
                <a:gridCol w="640658"/>
                <a:gridCol w="621246"/>
                <a:gridCol w="650363"/>
                <a:gridCol w="621246"/>
                <a:gridCol w="757142"/>
                <a:gridCol w="621246"/>
                <a:gridCol w="621246"/>
                <a:gridCol w="621246"/>
              </a:tblGrid>
              <a:tr h="142440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Виды и условия оказания медицинской помощи</a:t>
                      </a:r>
                    </a:p>
                  </a:txBody>
                  <a:tcPr marL="5314" marR="5314" marT="53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gridSpan="2"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Средние нормативы объема МП</a:t>
                      </a:r>
                    </a:p>
                  </a:txBody>
                  <a:tcPr marL="5314" marR="5314" marT="53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 gridSpan="2"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Средние норматитвы фин-х затрат на единицу объема МП, руб.</a:t>
                      </a:r>
                    </a:p>
                  </a:txBody>
                  <a:tcPr marL="5314" marR="5314" marT="53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Отклонение</a:t>
                      </a:r>
                    </a:p>
                  </a:txBody>
                  <a:tcPr marL="5314" marR="5314" marT="53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61714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Средние нормативы объема МП</a:t>
                      </a:r>
                    </a:p>
                  </a:txBody>
                  <a:tcPr marL="5314" marR="5314" marT="53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Средние норматитвы фин-х затрат на единицу объема МП, руб.</a:t>
                      </a:r>
                    </a:p>
                  </a:txBody>
                  <a:tcPr marL="5314" marR="5314" marT="53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5828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2025</a:t>
                      </a:r>
                    </a:p>
                  </a:txBody>
                  <a:tcPr marL="5314" marR="5314" marT="53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2026</a:t>
                      </a:r>
                    </a:p>
                  </a:txBody>
                  <a:tcPr marL="5314" marR="5314" marT="531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2025</a:t>
                      </a:r>
                    </a:p>
                  </a:txBody>
                  <a:tcPr marL="5314" marR="5314" marT="53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2026</a:t>
                      </a:r>
                    </a:p>
                  </a:txBody>
                  <a:tcPr marL="5314" marR="5314" marT="531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абс.</a:t>
                      </a:r>
                    </a:p>
                  </a:txBody>
                  <a:tcPr marL="5314" marR="5314" marT="531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%</a:t>
                      </a:r>
                    </a:p>
                  </a:txBody>
                  <a:tcPr marL="5314" marR="5314" marT="531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абс.</a:t>
                      </a:r>
                    </a:p>
                  </a:txBody>
                  <a:tcPr marL="5314" marR="5314" marT="531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%</a:t>
                      </a:r>
                    </a:p>
                  </a:txBody>
                  <a:tcPr marL="5314" marR="5314" marT="531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5245"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Дневной стационар, в том числе: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47827" marR="5314" marT="53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0,067347 </a:t>
                      </a:r>
                    </a:p>
                  </a:txBody>
                  <a:tcPr marL="5314" marR="5314" marT="53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0,06935</a:t>
                      </a:r>
                    </a:p>
                  </a:txBody>
                  <a:tcPr marL="5314" marR="5314" marT="53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30 277,7</a:t>
                      </a:r>
                    </a:p>
                  </a:txBody>
                  <a:tcPr marL="5314" marR="5314" marT="53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32 620,9</a:t>
                      </a:r>
                    </a:p>
                  </a:txBody>
                  <a:tcPr marL="5314" marR="5314" marT="53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0,001998</a:t>
                      </a:r>
                    </a:p>
                  </a:txBody>
                  <a:tcPr marL="5314" marR="5314" marT="53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3,0%</a:t>
                      </a:r>
                    </a:p>
                  </a:txBody>
                  <a:tcPr marL="5314" marR="5314" marT="53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2 343,2</a:t>
                      </a:r>
                    </a:p>
                  </a:txBody>
                  <a:tcPr marL="5314" marR="5314" marT="53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7,7%</a:t>
                      </a:r>
                    </a:p>
                  </a:txBody>
                  <a:tcPr marL="5314" marR="5314" marT="53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1241"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для медицинской помощи по профилю "онкология"</a:t>
                      </a:r>
                    </a:p>
                  </a:txBody>
                  <a:tcPr marL="47827" marR="5314" marT="53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0,01308 </a:t>
                      </a:r>
                    </a:p>
                  </a:txBody>
                  <a:tcPr marL="5314" marR="5314" marT="53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0,014388</a:t>
                      </a:r>
                    </a:p>
                  </a:txBody>
                  <a:tcPr marL="5314" marR="5314" marT="53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76 153,7</a:t>
                      </a:r>
                    </a:p>
                  </a:txBody>
                  <a:tcPr marL="5314" marR="5314" marT="53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80 141,8</a:t>
                      </a:r>
                    </a:p>
                  </a:txBody>
                  <a:tcPr marL="5314" marR="5314" marT="53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0,001308</a:t>
                      </a:r>
                    </a:p>
                  </a:txBody>
                  <a:tcPr marL="5314" marR="5314" marT="53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10,0%</a:t>
                      </a:r>
                    </a:p>
                  </a:txBody>
                  <a:tcPr marL="5314" marR="5314" marT="53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3 988,1</a:t>
                      </a:r>
                    </a:p>
                  </a:txBody>
                  <a:tcPr marL="5314" marR="5314" marT="53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5,2%</a:t>
                      </a:r>
                    </a:p>
                  </a:txBody>
                  <a:tcPr marL="5314" marR="5314" marT="53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8470"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для медицинской помощи при экстракорпоральном оплодотворении</a:t>
                      </a:r>
                    </a:p>
                  </a:txBody>
                  <a:tcPr marL="47827" marR="5314" marT="53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0,000644 </a:t>
                      </a:r>
                    </a:p>
                  </a:txBody>
                  <a:tcPr marL="5314" marR="5314" marT="53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0,000741</a:t>
                      </a:r>
                    </a:p>
                  </a:txBody>
                  <a:tcPr marL="5314" marR="5314" marT="53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108 861,2</a:t>
                      </a:r>
                    </a:p>
                  </a:txBody>
                  <a:tcPr marL="5314" marR="5314" marT="53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117 837,9</a:t>
                      </a:r>
                    </a:p>
                  </a:txBody>
                  <a:tcPr marL="5314" marR="5314" marT="53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0,000097</a:t>
                      </a:r>
                    </a:p>
                  </a:txBody>
                  <a:tcPr marL="5314" marR="5314" marT="53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15,1%</a:t>
                      </a:r>
                    </a:p>
                  </a:txBody>
                  <a:tcPr marL="5314" marR="5314" marT="53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8 976,7</a:t>
                      </a:r>
                    </a:p>
                  </a:txBody>
                  <a:tcPr marL="5314" marR="5314" marT="53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8,2%</a:t>
                      </a:r>
                    </a:p>
                  </a:txBody>
                  <a:tcPr marL="5314" marR="5314" marT="53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1241"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для медицинской помощи больным с вирусным гепатитом С</a:t>
                      </a:r>
                    </a:p>
                  </a:txBody>
                  <a:tcPr marL="47827" marR="5314" marT="53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0,000695 </a:t>
                      </a:r>
                    </a:p>
                  </a:txBody>
                  <a:tcPr marL="5314" marR="5314" marT="53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0,001288</a:t>
                      </a:r>
                    </a:p>
                  </a:txBody>
                  <a:tcPr marL="5314" marR="5314" marT="53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113 596,0</a:t>
                      </a:r>
                    </a:p>
                  </a:txBody>
                  <a:tcPr marL="5314" marR="5314" marT="53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62 806,9</a:t>
                      </a:r>
                    </a:p>
                  </a:txBody>
                  <a:tcPr marL="5314" marR="5314" marT="53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0,0005930</a:t>
                      </a:r>
                    </a:p>
                  </a:txBody>
                  <a:tcPr marL="5314" marR="5314" marT="53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85,3%</a:t>
                      </a:r>
                    </a:p>
                  </a:txBody>
                  <a:tcPr marL="5314" marR="5314" marT="53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-50 789,1</a:t>
                      </a:r>
                    </a:p>
                  </a:txBody>
                  <a:tcPr marL="5314" marR="5314" marT="53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-44,7%</a:t>
                      </a:r>
                    </a:p>
                  </a:txBody>
                  <a:tcPr marL="5314" marR="5314" marT="53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6710"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Круглосуточный стационар, в том числе: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47827" marR="5314" marT="53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0,176499 </a:t>
                      </a:r>
                    </a:p>
                  </a:txBody>
                  <a:tcPr marL="5314" marR="5314" marT="53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0,17652</a:t>
                      </a:r>
                    </a:p>
                  </a:txBody>
                  <a:tcPr marL="5314" marR="5314" marT="53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51 453,1</a:t>
                      </a:r>
                    </a:p>
                  </a:txBody>
                  <a:tcPr marL="5314" marR="5314" marT="53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55 749,7</a:t>
                      </a:r>
                    </a:p>
                  </a:txBody>
                  <a:tcPr marL="5314" marR="5314" marT="53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0,0000250</a:t>
                      </a:r>
                    </a:p>
                  </a:txBody>
                  <a:tcPr marL="5314" marR="5314" marT="53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0,0%</a:t>
                      </a:r>
                    </a:p>
                  </a:txBody>
                  <a:tcPr marL="5314" marR="5314" marT="53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4 296,6</a:t>
                      </a:r>
                    </a:p>
                  </a:txBody>
                  <a:tcPr marL="5314" marR="5314" marT="53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8,4%</a:t>
                      </a:r>
                    </a:p>
                  </a:txBody>
                  <a:tcPr marL="5314" marR="5314" marT="53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1241"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медицинская помощь по профилю "онкология" </a:t>
                      </a:r>
                    </a:p>
                  </a:txBody>
                  <a:tcPr marL="47827" marR="5314" marT="53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0,010265 </a:t>
                      </a:r>
                    </a:p>
                  </a:txBody>
                  <a:tcPr marL="5314" marR="5314" marT="53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0,010265</a:t>
                      </a:r>
                    </a:p>
                  </a:txBody>
                  <a:tcPr marL="5314" marR="5314" marT="53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96 943,5</a:t>
                      </a:r>
                    </a:p>
                  </a:txBody>
                  <a:tcPr marL="5314" marR="5314" marT="53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103 020,2</a:t>
                      </a:r>
                    </a:p>
                  </a:txBody>
                  <a:tcPr marL="5314" marR="5314" marT="53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0,0000000</a:t>
                      </a:r>
                    </a:p>
                  </a:txBody>
                  <a:tcPr marL="5314" marR="5314" marT="53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0,0%</a:t>
                      </a:r>
                    </a:p>
                  </a:txBody>
                  <a:tcPr marL="5314" marR="5314" marT="53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6 076,7</a:t>
                      </a:r>
                    </a:p>
                  </a:txBody>
                  <a:tcPr marL="5314" marR="5314" marT="53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6,3%</a:t>
                      </a:r>
                    </a:p>
                  </a:txBody>
                  <a:tcPr marL="5314" marR="5314" marT="53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1241"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стентирование коронарных артерий медицинскими организациями </a:t>
                      </a:r>
                    </a:p>
                  </a:txBody>
                  <a:tcPr marL="47827" marR="5314" marT="53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0,002327 </a:t>
                      </a:r>
                    </a:p>
                  </a:txBody>
                  <a:tcPr marL="5314" marR="5314" marT="53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0,002327</a:t>
                      </a:r>
                    </a:p>
                  </a:txBody>
                  <a:tcPr marL="5314" marR="5314" marT="53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193 720,9</a:t>
                      </a:r>
                    </a:p>
                  </a:txBody>
                  <a:tcPr marL="5314" marR="5314" marT="53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167 914,0</a:t>
                      </a:r>
                    </a:p>
                  </a:txBody>
                  <a:tcPr marL="5314" marR="5314" marT="53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0,0000000</a:t>
                      </a:r>
                    </a:p>
                  </a:txBody>
                  <a:tcPr marL="5314" marR="5314" marT="53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0,0%</a:t>
                      </a:r>
                    </a:p>
                  </a:txBody>
                  <a:tcPr marL="5314" marR="5314" marT="53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-25 806,9</a:t>
                      </a:r>
                    </a:p>
                  </a:txBody>
                  <a:tcPr marL="5314" marR="5314" marT="53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-13,3%</a:t>
                      </a:r>
                    </a:p>
                  </a:txBody>
                  <a:tcPr marL="5314" marR="5314" marT="53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17961"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имплантация частотно-адаптированного кардиостимулятора взрослым медицинскими организациями</a:t>
                      </a:r>
                    </a:p>
                  </a:txBody>
                  <a:tcPr marL="47827" marR="5314" marT="53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0,00043 </a:t>
                      </a:r>
                    </a:p>
                  </a:txBody>
                  <a:tcPr marL="5314" marR="5314" marT="53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0,00043</a:t>
                      </a:r>
                    </a:p>
                  </a:txBody>
                  <a:tcPr marL="5314" marR="5314" marT="53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254 744,6</a:t>
                      </a:r>
                    </a:p>
                  </a:txBody>
                  <a:tcPr marL="5314" marR="5314" marT="53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259 394,0</a:t>
                      </a:r>
                    </a:p>
                  </a:txBody>
                  <a:tcPr marL="5314" marR="5314" marT="53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0,0000000</a:t>
                      </a:r>
                    </a:p>
                  </a:txBody>
                  <a:tcPr marL="5314" marR="5314" marT="53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0,0%</a:t>
                      </a:r>
                    </a:p>
                  </a:txBody>
                  <a:tcPr marL="5314" marR="5314" marT="53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4 649,4</a:t>
                      </a:r>
                    </a:p>
                  </a:txBody>
                  <a:tcPr marL="5314" marR="5314" marT="53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1,8%</a:t>
                      </a:r>
                    </a:p>
                  </a:txBody>
                  <a:tcPr marL="5314" marR="5314" marT="53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4194"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эндоваскулярная деструкция дополнительных проводящих путей и аритмогенных зон сердца</a:t>
                      </a:r>
                    </a:p>
                  </a:txBody>
                  <a:tcPr marL="47827" marR="5314" marT="53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0,000189 </a:t>
                      </a:r>
                    </a:p>
                  </a:txBody>
                  <a:tcPr marL="5314" marR="5314" marT="53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0,000189</a:t>
                      </a:r>
                    </a:p>
                  </a:txBody>
                  <a:tcPr marL="5314" marR="5314" marT="53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306 509,2</a:t>
                      </a:r>
                    </a:p>
                  </a:txBody>
                  <a:tcPr marL="5314" marR="5314" marT="53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351 396,1</a:t>
                      </a:r>
                    </a:p>
                  </a:txBody>
                  <a:tcPr marL="5314" marR="5314" marT="53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0,0000000</a:t>
                      </a:r>
                    </a:p>
                  </a:txBody>
                  <a:tcPr marL="5314" marR="5314" marT="53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0,0%</a:t>
                      </a:r>
                    </a:p>
                  </a:txBody>
                  <a:tcPr marL="5314" marR="5314" marT="53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44 886,9</a:t>
                      </a:r>
                    </a:p>
                  </a:txBody>
                  <a:tcPr marL="5314" marR="5314" marT="53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14,6%</a:t>
                      </a:r>
                    </a:p>
                  </a:txBody>
                  <a:tcPr marL="5314" marR="5314" marT="53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17148"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оперативные вмешательства на брахиоцефальных артериях (стентирование или эндартерэктомия) медицинскими организациями </a:t>
                      </a:r>
                    </a:p>
                  </a:txBody>
                  <a:tcPr marL="47827" marR="5314" marT="53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0,000472 </a:t>
                      </a:r>
                    </a:p>
                  </a:txBody>
                  <a:tcPr marL="5314" marR="5314" marT="53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0,000472</a:t>
                      </a:r>
                    </a:p>
                  </a:txBody>
                  <a:tcPr marL="5314" marR="5314" marT="53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199 504,5</a:t>
                      </a:r>
                    </a:p>
                  </a:txBody>
                  <a:tcPr marL="5314" marR="5314" marT="53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211 159,8</a:t>
                      </a:r>
                    </a:p>
                  </a:txBody>
                  <a:tcPr marL="5314" marR="5314" marT="53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0,0000000</a:t>
                      </a:r>
                    </a:p>
                  </a:txBody>
                  <a:tcPr marL="5314" marR="5314" marT="53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0,0%</a:t>
                      </a:r>
                    </a:p>
                  </a:txBody>
                  <a:tcPr marL="5314" marR="5314" marT="53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11 655,3</a:t>
                      </a:r>
                    </a:p>
                  </a:txBody>
                  <a:tcPr marL="5314" marR="5314" marT="53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5,8%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314" marR="5314" marT="53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892" y="0"/>
            <a:ext cx="1124744" cy="11247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132821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08688"/>
          </a:xfrm>
        </p:spPr>
        <p:txBody>
          <a:bodyPr>
            <a:normAutofit/>
          </a:bodyPr>
          <a:lstStyle/>
          <a:p>
            <a:pPr algn="ctr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Количество КСГ по СП, СЗП и случаи ВМП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03374723"/>
              </p:ext>
            </p:extLst>
          </p:nvPr>
        </p:nvGraphicFramePr>
        <p:xfrm>
          <a:off x="1403648" y="1844823"/>
          <a:ext cx="6347223" cy="3645542"/>
        </p:xfrm>
        <a:graphic>
          <a:graphicData uri="http://schemas.openxmlformats.org/drawingml/2006/table">
            <a:tbl>
              <a:tblPr/>
              <a:tblGrid>
                <a:gridCol w="2968946"/>
                <a:gridCol w="1678775"/>
                <a:gridCol w="1699502"/>
              </a:tblGrid>
              <a:tr h="162024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Наименование</a:t>
                      </a:r>
                    </a:p>
                  </a:txBody>
                  <a:tcPr marL="7085" marR="7085" marT="70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2025 </a:t>
                      </a:r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год</a:t>
                      </a:r>
                    </a:p>
                  </a:txBody>
                  <a:tcPr marL="7085" marR="7085" marT="70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2026 </a:t>
                      </a:r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год</a:t>
                      </a:r>
                    </a:p>
                  </a:txBody>
                  <a:tcPr marL="7085" marR="7085" marT="70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75100"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Количество КСГ по СП</a:t>
                      </a:r>
                    </a:p>
                  </a:txBody>
                  <a:tcPr marL="7085" marR="7085" marT="70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453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085" marR="7085" marT="70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468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085" marR="7085" marT="70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75100"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Количество КСГ по СЗП</a:t>
                      </a:r>
                    </a:p>
                  </a:txBody>
                  <a:tcPr marL="7085" marR="7085" marT="70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216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085" marR="7085" marT="70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224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085" marR="7085" marT="70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75100"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Количество ВМП</a:t>
                      </a:r>
                    </a:p>
                  </a:txBody>
                  <a:tcPr marL="7085" marR="7085" marT="70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88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085" marR="7085" marT="70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88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085" marR="7085" marT="70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892" y="0"/>
            <a:ext cx="1124744" cy="11247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5302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63688" y="476672"/>
            <a:ext cx="6635080" cy="648072"/>
          </a:xfrm>
        </p:spPr>
        <p:txBody>
          <a:bodyPr>
            <a:normAutofit/>
          </a:bodyPr>
          <a:lstStyle/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Базовая ставка в СП и СЗП на 2026 год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78104061"/>
              </p:ext>
            </p:extLst>
          </p:nvPr>
        </p:nvGraphicFramePr>
        <p:xfrm>
          <a:off x="1691680" y="1700808"/>
          <a:ext cx="5668640" cy="1736973"/>
        </p:xfrm>
        <a:graphic>
          <a:graphicData uri="http://schemas.openxmlformats.org/drawingml/2006/table">
            <a:tbl>
              <a:tblPr/>
              <a:tblGrid>
                <a:gridCol w="3931476"/>
                <a:gridCol w="1737164"/>
              </a:tblGrid>
              <a:tr h="97625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условия оказания медицинской помощи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Базовый тариф КСГ </a:t>
                      </a:r>
                      <a:b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</a:br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в руб.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0359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в условиях стационара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38 562,02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0359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в условиях дневного стационара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23 527,89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892" y="0"/>
            <a:ext cx="1124744" cy="11247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2411760" y="4139788"/>
            <a:ext cx="503599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Не менее:</a:t>
            </a: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условиях стационара – 34 133,51 руб.</a:t>
            </a: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условиях дневного стационара – 18 545,39 руб.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5372749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75656" y="136020"/>
            <a:ext cx="7139136" cy="852704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Нормативы по отдельным видам операций профилю «сердечно-сосудистая хирургия»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892" y="0"/>
            <a:ext cx="1124744" cy="11247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Скругленный прямоугольник 4"/>
          <p:cNvSpPr/>
          <p:nvPr/>
        </p:nvSpPr>
        <p:spPr>
          <a:xfrm>
            <a:off x="630031" y="1124744"/>
            <a:ext cx="2032520" cy="792088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Стентирование коронарных артерий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3599961" y="1158005"/>
            <a:ext cx="5004485" cy="670599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Группы ВМП 48-50;</a:t>
            </a:r>
          </a:p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КСГ: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st25.013-st25.021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664798" y="2179712"/>
            <a:ext cx="1997753" cy="914400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Имплантация частотно-адаптированного кардиостимулятора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3604187" y="2132856"/>
            <a:ext cx="5000260" cy="1008112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КСГ: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st25.022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Группа ВМП 52, 62: метод «имплантация ЧАК трехкамерного кардиостимулятора»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630031" y="3246916"/>
            <a:ext cx="2032520" cy="1368152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Эндоваскулярная деструкция дополнительных проводящих путей и аритмогенных зон сердца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3599961" y="3364321"/>
            <a:ext cx="4988320" cy="108012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Группы ВМП 61,64, 62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без учета метода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«имплантация ЧАК трехкамерного кардиостимулятора» </a:t>
            </a: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647415" y="4869160"/>
            <a:ext cx="2015136" cy="1440160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Оперативные вмешательства на брахиоцефальных артериях (стентирование или эндартерэктомия)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3616127" y="4615068"/>
            <a:ext cx="5000261" cy="2088232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Группа ВМП 12: метод «реконструктивные вмешательства на экстракраниальных отделах церебральных артерий»</a:t>
            </a:r>
          </a:p>
          <a:p>
            <a:pPr algn="ctr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КСГ: 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st25.010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по услугам: А16.12.008.004, А16.12.008.009, А16.12.028.007;</a:t>
            </a:r>
          </a:p>
          <a:p>
            <a:pPr algn="ctr"/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st25.011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по услугам: А16.12.008, А16.12.008.001, А16.12.008.002, А16.23.034.012;</a:t>
            </a:r>
          </a:p>
          <a:p>
            <a:pPr algn="ctr"/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st25.023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по услугам: А16.12.026.005, А16.12.026.006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Стрелка вправо 18"/>
          <p:cNvSpPr/>
          <p:nvPr/>
        </p:nvSpPr>
        <p:spPr>
          <a:xfrm>
            <a:off x="2675854" y="1292238"/>
            <a:ext cx="816026" cy="484632"/>
          </a:xfrm>
          <a:prstGeom prst="rightArrow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3075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8505" y="2319892"/>
            <a:ext cx="951058" cy="6340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19092" y="3587674"/>
            <a:ext cx="950913" cy="6334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05642" y="5272533"/>
            <a:ext cx="950913" cy="6334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3775451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79712" y="620688"/>
            <a:ext cx="6491064" cy="780696"/>
          </a:xfrm>
        </p:spPr>
        <p:txBody>
          <a:bodyPr>
            <a:normAutofit/>
          </a:bodyPr>
          <a:lstStyle/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Трансплантация почки на 2026 год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61518574"/>
              </p:ext>
            </p:extLst>
          </p:nvPr>
        </p:nvGraphicFramePr>
        <p:xfrm>
          <a:off x="1043608" y="2204864"/>
          <a:ext cx="7416824" cy="3024336"/>
        </p:xfrm>
        <a:graphic>
          <a:graphicData uri="http://schemas.openxmlformats.org/drawingml/2006/table">
            <a:tbl>
              <a:tblPr/>
              <a:tblGrid>
                <a:gridCol w="3251210"/>
                <a:gridCol w="1422404"/>
                <a:gridCol w="1219205"/>
                <a:gridCol w="1524005"/>
              </a:tblGrid>
              <a:tr h="218033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Наименование вида ВМП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Объемы на 2026 год, случай </a:t>
                      </a:r>
                      <a:r>
                        <a:rPr lang="ru-RU" sz="1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госпитал-ции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Тариф, руб.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Сумма, тыс.руб.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44001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трансплантация почки</a:t>
                      </a:r>
                    </a:p>
                  </a:txBody>
                  <a:tcPr marL="857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1 669 531,33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38 399,2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892" y="0"/>
            <a:ext cx="1124744" cy="11247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563438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4"/>
          <p:cNvSpPr txBox="1">
            <a:spLocks noChangeArrowheads="1"/>
          </p:cNvSpPr>
          <p:nvPr/>
        </p:nvSpPr>
        <p:spPr bwMode="auto">
          <a:xfrm>
            <a:off x="714375" y="188643"/>
            <a:ext cx="7772400" cy="714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ru-RU" altLang="ru-RU" sz="2000" b="1" dirty="0">
              <a:solidFill>
                <a:srgbClr val="0B30CF"/>
              </a:solidFill>
              <a:latin typeface="Calibri" pitchFamily="34" charset="0"/>
            </a:endParaRPr>
          </a:p>
        </p:txBody>
      </p:sp>
      <p:sp>
        <p:nvSpPr>
          <p:cNvPr id="10" name="Скругленный прямоугольник 9"/>
          <p:cNvSpPr/>
          <p:nvPr/>
        </p:nvSpPr>
        <p:spPr bwMode="auto">
          <a:xfrm>
            <a:off x="338509" y="1052736"/>
            <a:ext cx="8617684" cy="624885"/>
          </a:xfrm>
          <a:prstGeom prst="round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400" b="1" dirty="0">
                <a:solidFill>
                  <a:schemeClr val="accent1"/>
                </a:solidFill>
                <a:latin typeface="Times New Roman" pitchFamily="18" charset="0"/>
                <a:ea typeface="Batang" pitchFamily="18" charset="-127"/>
                <a:cs typeface="Times New Roman" pitchFamily="18" charset="0"/>
              </a:rPr>
              <a:t>Федеральный закон от </a:t>
            </a:r>
            <a:r>
              <a:rPr lang="ru-RU" sz="1400" b="1" dirty="0" smtClean="0">
                <a:solidFill>
                  <a:schemeClr val="accent1"/>
                </a:solidFill>
                <a:latin typeface="Times New Roman" pitchFamily="18" charset="0"/>
                <a:ea typeface="Batang" pitchFamily="18" charset="-127"/>
                <a:cs typeface="Times New Roman" pitchFamily="18" charset="0"/>
              </a:rPr>
              <a:t>29.10.2010г. № 326-ФЗ </a:t>
            </a:r>
            <a:r>
              <a:rPr lang="ru-RU" sz="1400" b="1" dirty="0">
                <a:solidFill>
                  <a:schemeClr val="accent1"/>
                </a:solidFill>
                <a:latin typeface="Times New Roman" pitchFamily="18" charset="0"/>
                <a:ea typeface="Batang" pitchFamily="18" charset="-127"/>
                <a:cs typeface="Times New Roman" pitchFamily="18" charset="0"/>
              </a:rPr>
              <a:t>«Об обязательном медицинском страховании в Российской Федерации»</a:t>
            </a: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341970" y="3573016"/>
            <a:ext cx="8619684" cy="684000"/>
          </a:xfrm>
          <a:prstGeom prst="round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400" b="1" dirty="0">
                <a:solidFill>
                  <a:schemeClr val="accent1"/>
                </a:solidFill>
                <a:latin typeface="Times New Roman" pitchFamily="18" charset="0"/>
                <a:ea typeface="Batang" pitchFamily="18" charset="-127"/>
                <a:cs typeface="Times New Roman" pitchFamily="18" charset="0"/>
              </a:rPr>
              <a:t>Приказ </a:t>
            </a:r>
            <a:r>
              <a:rPr lang="ru-RU" sz="1400" b="1" dirty="0" smtClean="0">
                <a:solidFill>
                  <a:schemeClr val="accent1"/>
                </a:solidFill>
                <a:latin typeface="Times New Roman" pitchFamily="18" charset="0"/>
                <a:ea typeface="Batang" pitchFamily="18" charset="-127"/>
                <a:cs typeface="Times New Roman" pitchFamily="18" charset="0"/>
              </a:rPr>
              <a:t>Министерства здравоохранения РФ </a:t>
            </a:r>
            <a:r>
              <a:rPr lang="ru-RU" sz="1400" b="1" dirty="0">
                <a:solidFill>
                  <a:schemeClr val="accent1"/>
                </a:solidFill>
                <a:latin typeface="Times New Roman" pitchFamily="18" charset="0"/>
                <a:ea typeface="Batang" pitchFamily="18" charset="-127"/>
                <a:cs typeface="Times New Roman" pitchFamily="18" charset="0"/>
              </a:rPr>
              <a:t>от </a:t>
            </a:r>
            <a:r>
              <a:rPr lang="ru-RU" sz="1400" b="1" dirty="0" smtClean="0">
                <a:solidFill>
                  <a:schemeClr val="accent1"/>
                </a:solidFill>
                <a:latin typeface="Times New Roman" pitchFamily="18" charset="0"/>
                <a:ea typeface="Batang" pitchFamily="18" charset="-127"/>
                <a:cs typeface="Times New Roman" pitchFamily="18" charset="0"/>
              </a:rPr>
              <a:t>21.08.2025г. </a:t>
            </a:r>
            <a:r>
              <a:rPr lang="ru-RU" sz="1400" b="1" smtClean="0">
                <a:solidFill>
                  <a:schemeClr val="accent1"/>
                </a:solidFill>
                <a:latin typeface="Times New Roman" pitchFamily="18" charset="0"/>
                <a:ea typeface="Batang" pitchFamily="18" charset="-127"/>
                <a:cs typeface="Times New Roman" pitchFamily="18" charset="0"/>
              </a:rPr>
              <a:t>№496н </a:t>
            </a:r>
            <a:endParaRPr lang="ru-RU" sz="1400" b="1" dirty="0">
              <a:solidFill>
                <a:schemeClr val="accent1"/>
              </a:solidFill>
              <a:latin typeface="Times New Roman" pitchFamily="18" charset="0"/>
              <a:ea typeface="Batang" pitchFamily="18" charset="-127"/>
              <a:cs typeface="Times New Roman" pitchFamily="18" charset="0"/>
            </a:endParaRPr>
          </a:p>
          <a:p>
            <a:pPr algn="ctr"/>
            <a:r>
              <a:rPr lang="ru-RU" sz="1400" b="1" dirty="0" smtClean="0">
                <a:solidFill>
                  <a:schemeClr val="accent1"/>
                </a:solidFill>
                <a:latin typeface="Times New Roman" pitchFamily="18" charset="0"/>
                <a:ea typeface="Batang" pitchFamily="18" charset="-127"/>
                <a:cs typeface="Times New Roman" pitchFamily="18" charset="0"/>
              </a:rPr>
              <a:t>«Об утверждении правил обязательного медицинского страхования»</a:t>
            </a:r>
            <a:endParaRPr lang="ru-RU" sz="1400" b="1" dirty="0">
              <a:solidFill>
                <a:schemeClr val="accent1"/>
              </a:solidFill>
              <a:latin typeface="Times New Roman" pitchFamily="18" charset="0"/>
              <a:ea typeface="Batang" pitchFamily="18" charset="-127"/>
              <a:cs typeface="Times New Roman" pitchFamily="18" charset="0"/>
            </a:endParaRPr>
          </a:p>
        </p:txBody>
      </p:sp>
      <p:sp>
        <p:nvSpPr>
          <p:cNvPr id="2" name="Скругленный прямоугольник 19"/>
          <p:cNvSpPr/>
          <p:nvPr/>
        </p:nvSpPr>
        <p:spPr bwMode="auto">
          <a:xfrm>
            <a:off x="350337" y="4941168"/>
            <a:ext cx="8599370" cy="800068"/>
          </a:xfrm>
          <a:prstGeom prst="round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400" b="1" dirty="0" smtClean="0">
                <a:solidFill>
                  <a:schemeClr val="accent1"/>
                </a:solidFill>
                <a:latin typeface="Times New Roman" pitchFamily="18" charset="0"/>
                <a:ea typeface="Batang" pitchFamily="18" charset="-127"/>
                <a:cs typeface="Times New Roman" pitchFamily="18" charset="0"/>
              </a:rPr>
              <a:t>«Методические рекомендации по способам оплаты медицинской помощи за счет средств ОМС» от 20.02.2026г.  (МЗ №31-2/И/2-2902, ФОМС №00-10-26-2-06/3109)</a:t>
            </a:r>
            <a:endParaRPr lang="ru-RU" sz="1400" b="1" dirty="0">
              <a:solidFill>
                <a:schemeClr val="accent1"/>
              </a:solidFill>
              <a:latin typeface="Times New Roman" pitchFamily="18" charset="0"/>
              <a:ea typeface="Batang" pitchFamily="18" charset="-127"/>
              <a:cs typeface="Times New Roman" pitchFamily="18" charset="0"/>
            </a:endParaRPr>
          </a:p>
        </p:txBody>
      </p:sp>
      <p:sp>
        <p:nvSpPr>
          <p:cNvPr id="22" name="Скругленный прямоугольник 21"/>
          <p:cNvSpPr/>
          <p:nvPr/>
        </p:nvSpPr>
        <p:spPr bwMode="auto">
          <a:xfrm>
            <a:off x="341180" y="1772816"/>
            <a:ext cx="8617684" cy="828168"/>
          </a:xfrm>
          <a:prstGeom prst="round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400" b="1" dirty="0" smtClean="0">
                <a:solidFill>
                  <a:schemeClr val="accent1"/>
                </a:solidFill>
                <a:latin typeface="Times New Roman" pitchFamily="18" charset="0"/>
                <a:ea typeface="Batang" pitchFamily="18" charset="-127"/>
                <a:cs typeface="Times New Roman" pitchFamily="18" charset="0"/>
              </a:rPr>
              <a:t>Программа </a:t>
            </a:r>
            <a:r>
              <a:rPr lang="ru-RU" sz="1400" b="1" dirty="0">
                <a:solidFill>
                  <a:schemeClr val="accent1"/>
                </a:solidFill>
                <a:latin typeface="Times New Roman" pitchFamily="18" charset="0"/>
                <a:ea typeface="Batang" pitchFamily="18" charset="-127"/>
                <a:cs typeface="Times New Roman" pitchFamily="18" charset="0"/>
              </a:rPr>
              <a:t>государственных гарантий оказания гражданам Российской Федерации бесплатной медицинской </a:t>
            </a:r>
            <a:r>
              <a:rPr lang="ru-RU" sz="1400" b="1" dirty="0" smtClean="0">
                <a:solidFill>
                  <a:schemeClr val="accent1"/>
                </a:solidFill>
                <a:latin typeface="Times New Roman" pitchFamily="18" charset="0"/>
                <a:ea typeface="Batang" pitchFamily="18" charset="-127"/>
                <a:cs typeface="Times New Roman" pitchFamily="18" charset="0"/>
              </a:rPr>
              <a:t>помощи на 2026 год и плановый период 2027 и 2028 годов (постановление Правительства Российской Федерации от 29.12.2025г. №2188)</a:t>
            </a:r>
            <a:endParaRPr lang="ru-RU" sz="1400" b="1" dirty="0">
              <a:solidFill>
                <a:schemeClr val="accent1"/>
              </a:solidFill>
              <a:latin typeface="Times New Roman" pitchFamily="18" charset="0"/>
              <a:ea typeface="Batang" pitchFamily="18" charset="-127"/>
              <a:cs typeface="Times New Roman" pitchFamily="18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1166814" y="220380"/>
            <a:ext cx="7723187" cy="458587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ru-RU"/>
            </a:defPPr>
            <a:lvl1pPr algn="ctr" fontAlgn="base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3366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+mj-ea"/>
                <a:cs typeface="Calibri" pitchFamily="34" charset="0"/>
              </a:defRPr>
            </a:lvl1pPr>
          </a:lstStyle>
          <a:p>
            <a:r>
              <a:rPr lang="ru-RU" sz="2800" dirty="0" smtClean="0">
                <a:effectLst/>
                <a:latin typeface="Times New Roman" pitchFamily="18" charset="0"/>
                <a:cs typeface="Times New Roman" pitchFamily="18" charset="0"/>
              </a:rPr>
              <a:t>НОРМАТИВНЫЕ ПРАВОВЫЕ АКТЫ </a:t>
            </a:r>
            <a:endParaRPr lang="ru-RU" sz="2800" dirty="0">
              <a:effectLst/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26" name="Прямая соединительная линия 25"/>
          <p:cNvCxnSpPr/>
          <p:nvPr/>
        </p:nvCxnSpPr>
        <p:spPr>
          <a:xfrm>
            <a:off x="1241426" y="141288"/>
            <a:ext cx="7902575" cy="0"/>
          </a:xfrm>
          <a:prstGeom prst="line">
            <a:avLst/>
          </a:prstGeom>
          <a:ln>
            <a:solidFill>
              <a:srgbClr val="0D7CC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7" name="Прямая соединительная линия 26"/>
          <p:cNvCxnSpPr/>
          <p:nvPr/>
        </p:nvCxnSpPr>
        <p:spPr>
          <a:xfrm>
            <a:off x="1241426" y="764705"/>
            <a:ext cx="7902575" cy="1587"/>
          </a:xfrm>
          <a:prstGeom prst="line">
            <a:avLst/>
          </a:prstGeom>
          <a:ln>
            <a:solidFill>
              <a:srgbClr val="0D7CC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8" name="Скругленный прямоугольник 27"/>
          <p:cNvSpPr/>
          <p:nvPr/>
        </p:nvSpPr>
        <p:spPr bwMode="auto">
          <a:xfrm>
            <a:off x="341970" y="4365104"/>
            <a:ext cx="8629638" cy="504056"/>
          </a:xfrm>
          <a:prstGeom prst="round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400" b="1" dirty="0" smtClean="0">
                <a:solidFill>
                  <a:schemeClr val="accent1"/>
                </a:solidFill>
                <a:latin typeface="Times New Roman" pitchFamily="18" charset="0"/>
                <a:ea typeface="Batang" pitchFamily="18" charset="-127"/>
                <a:cs typeface="Times New Roman" pitchFamily="18" charset="0"/>
              </a:rPr>
              <a:t>Приказ </a:t>
            </a:r>
            <a:r>
              <a:rPr lang="ru-RU" sz="1400" b="1" dirty="0">
                <a:solidFill>
                  <a:schemeClr val="accent1"/>
                </a:solidFill>
                <a:latin typeface="Times New Roman" pitchFamily="18" charset="0"/>
                <a:ea typeface="Batang" pitchFamily="18" charset="-127"/>
                <a:cs typeface="Times New Roman" pitchFamily="18" charset="0"/>
              </a:rPr>
              <a:t>Министерства здравоохранения РФ от </a:t>
            </a:r>
            <a:r>
              <a:rPr lang="ru-RU" sz="1400" b="1" dirty="0" smtClean="0">
                <a:solidFill>
                  <a:schemeClr val="accent1"/>
                </a:solidFill>
                <a:latin typeface="Times New Roman" pitchFamily="18" charset="0"/>
                <a:ea typeface="Batang" pitchFamily="18" charset="-127"/>
                <a:cs typeface="Times New Roman" pitchFamily="18" charset="0"/>
              </a:rPr>
              <a:t>10.02.2023г. №44н </a:t>
            </a:r>
            <a:br>
              <a:rPr lang="ru-RU" sz="1400" b="1" dirty="0" smtClean="0">
                <a:solidFill>
                  <a:schemeClr val="accent1"/>
                </a:solidFill>
                <a:latin typeface="Times New Roman" pitchFamily="18" charset="0"/>
                <a:ea typeface="Batang" pitchFamily="18" charset="-127"/>
                <a:cs typeface="Times New Roman" pitchFamily="18" charset="0"/>
              </a:rPr>
            </a:br>
            <a:r>
              <a:rPr lang="ru-RU" sz="1400" b="1" dirty="0" smtClean="0">
                <a:solidFill>
                  <a:schemeClr val="accent1"/>
                </a:solidFill>
                <a:latin typeface="Times New Roman" pitchFamily="18" charset="0"/>
                <a:ea typeface="Batang" pitchFamily="18" charset="-127"/>
                <a:cs typeface="Times New Roman" pitchFamily="18" charset="0"/>
              </a:rPr>
              <a:t>«Об утверждении требований к структуре и содержанию тарифного соглашения»</a:t>
            </a:r>
            <a:endParaRPr lang="ru-RU" sz="1400" b="1" dirty="0">
              <a:solidFill>
                <a:schemeClr val="accent1"/>
              </a:solidFill>
              <a:latin typeface="Times New Roman" pitchFamily="18" charset="0"/>
              <a:ea typeface="Batang" pitchFamily="18" charset="-127"/>
              <a:cs typeface="Times New Roman" pitchFamily="18" charset="0"/>
            </a:endParaRPr>
          </a:p>
        </p:txBody>
      </p:sp>
      <p:sp>
        <p:nvSpPr>
          <p:cNvPr id="18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8594104" y="6585759"/>
            <a:ext cx="586408" cy="242359"/>
          </a:xfrm>
        </p:spPr>
        <p:txBody>
          <a:bodyPr/>
          <a:lstStyle/>
          <a:p>
            <a:endParaRPr lang="ru-RU" sz="1800" b="1" dirty="0" smtClean="0">
              <a:solidFill>
                <a:srgbClr val="30527C"/>
              </a:solidFill>
              <a:latin typeface="+mn-lt"/>
            </a:endParaRPr>
          </a:p>
          <a:p>
            <a:endParaRPr lang="ru-RU" sz="1800" b="1" dirty="0">
              <a:solidFill>
                <a:srgbClr val="30527C"/>
              </a:solidFill>
              <a:latin typeface="+mn-lt"/>
            </a:endParaRPr>
          </a:p>
        </p:txBody>
      </p:sp>
      <p:sp>
        <p:nvSpPr>
          <p:cNvPr id="17" name="Скругленный прямоугольник 16"/>
          <p:cNvSpPr/>
          <p:nvPr/>
        </p:nvSpPr>
        <p:spPr bwMode="auto">
          <a:xfrm>
            <a:off x="369398" y="5805264"/>
            <a:ext cx="8599370" cy="504056"/>
          </a:xfrm>
          <a:prstGeom prst="round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400" b="1" dirty="0" smtClean="0">
                <a:solidFill>
                  <a:schemeClr val="accent1"/>
                </a:solidFill>
                <a:latin typeface="Times New Roman" pitchFamily="18" charset="0"/>
                <a:ea typeface="Batang" pitchFamily="18" charset="-127"/>
                <a:cs typeface="Times New Roman" pitchFamily="18" charset="0"/>
              </a:rPr>
              <a:t>Приказы Министерства здравоохранения Республики Саха (Якутия)</a:t>
            </a:r>
            <a:endParaRPr lang="ru-RU" sz="1400" b="1" dirty="0">
              <a:solidFill>
                <a:schemeClr val="accent1"/>
              </a:solidFill>
              <a:latin typeface="Times New Roman" pitchFamily="18" charset="0"/>
              <a:ea typeface="Batang" pitchFamily="18" charset="-127"/>
              <a:cs typeface="Times New Roman" pitchFamily="18" charset="0"/>
            </a:endParaRPr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341180" y="2708920"/>
            <a:ext cx="8589348" cy="792088"/>
          </a:xfrm>
          <a:prstGeom prst="round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400" b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Программа государственных гарантий бесплатного оказания гражданам медицинской помощи в Республике Саха (Якутия) на 2026 год и на плановый период 2026 и 2027 годов (постановление Правительства РС(Я) от 23.01.2026г. №24)</a:t>
            </a:r>
            <a:endParaRPr lang="ru-RU" sz="1400" b="1" dirty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892" y="0"/>
            <a:ext cx="1133922" cy="11339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386742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47664" y="476672"/>
            <a:ext cx="7056784" cy="1143000"/>
          </a:xfrm>
        </p:spPr>
        <p:txBody>
          <a:bodyPr>
            <a:noAutofit/>
          </a:bodyPr>
          <a:lstStyle/>
          <a:p>
            <a:pPr algn="ctr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Сравнение средних тарифов медицинской помощи,</a:t>
            </a:r>
            <a:br>
              <a:rPr lang="ru-RU" sz="2400" dirty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оказанных  в круглосуточном и дневном стационарах,</a:t>
            </a:r>
            <a:br>
              <a:rPr lang="ru-RU" sz="2400" dirty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2021-2025 гг.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(рублей )</a:t>
            </a:r>
            <a:br>
              <a:rPr lang="ru-RU" sz="2400" dirty="0">
                <a:latin typeface="Times New Roman" pitchFamily="18" charset="0"/>
                <a:cs typeface="Times New Roman" pitchFamily="18" charset="0"/>
              </a:rPr>
            </a:b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30383382"/>
              </p:ext>
            </p:extLst>
          </p:nvPr>
        </p:nvGraphicFramePr>
        <p:xfrm>
          <a:off x="467544" y="1916832"/>
          <a:ext cx="8229600" cy="43894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2699792" y="3567962"/>
            <a:ext cx="548548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100" b="1" dirty="0" smtClean="0">
                <a:latin typeface="Times New Roman" pitchFamily="18" charset="0"/>
                <a:cs typeface="Times New Roman" pitchFamily="18" charset="0"/>
              </a:rPr>
              <a:t>-0,9%</a:t>
            </a:r>
            <a:endParaRPr lang="ru-RU" sz="11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115616" cy="11247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496229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Скругленный прямоугольник 7"/>
          <p:cNvSpPr/>
          <p:nvPr/>
        </p:nvSpPr>
        <p:spPr bwMode="auto">
          <a:xfrm>
            <a:off x="755576" y="427748"/>
            <a:ext cx="7848873" cy="625475"/>
          </a:xfrm>
          <a:prstGeom prst="round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ctr">
              <a:defRPr/>
            </a:pPr>
            <a:r>
              <a:rPr lang="ru-RU" sz="20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         Минимальная </a:t>
            </a:r>
            <a:r>
              <a:rPr lang="ru-RU" sz="20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и максимальная стоимость КСГ в </a:t>
            </a:r>
            <a:r>
              <a:rPr lang="ru-RU" sz="20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2025 </a:t>
            </a:r>
            <a:r>
              <a:rPr lang="ru-RU" sz="20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году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435521" y="1227832"/>
            <a:ext cx="8358188" cy="36988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ru-RU" b="1" dirty="0">
                <a:solidFill>
                  <a:schemeClr val="tx1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Times New Roman" pitchFamily="18" charset="0"/>
                <a:ea typeface="+mj-ea"/>
                <a:cs typeface="Times New Roman" pitchFamily="18" charset="0"/>
              </a:rPr>
              <a:t>Круглосуточный стационар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471240" y="3989646"/>
            <a:ext cx="8286750" cy="369887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ru-RU" b="1" dirty="0">
                <a:solidFill>
                  <a:schemeClr val="tx1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Times New Roman" pitchFamily="18" charset="0"/>
                <a:ea typeface="+mj-ea"/>
                <a:cs typeface="Times New Roman" pitchFamily="18" charset="0"/>
              </a:rPr>
              <a:t>Дневной стационар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1" name="Таблица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77944854"/>
              </p:ext>
            </p:extLst>
          </p:nvPr>
        </p:nvGraphicFramePr>
        <p:xfrm>
          <a:off x="578396" y="1700808"/>
          <a:ext cx="8072437" cy="934689"/>
        </p:xfrm>
        <a:graphic>
          <a:graphicData uri="http://schemas.openxmlformats.org/drawingml/2006/table">
            <a:tbl>
              <a:tblPr/>
              <a:tblGrid>
                <a:gridCol w="678000"/>
                <a:gridCol w="4583499"/>
                <a:gridCol w="1297356"/>
                <a:gridCol w="1513582"/>
              </a:tblGrid>
              <a:tr h="280458"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Минимальная стоимость КСГ за 1 законченный случай </a:t>
                      </a:r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лечения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007" marR="8007" marT="801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80458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КСГ</a:t>
                      </a:r>
                    </a:p>
                  </a:txBody>
                  <a:tcPr marL="8007" marR="8007" marT="80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длительность, дней</a:t>
                      </a:r>
                    </a:p>
                  </a:txBody>
                  <a:tcPr marL="8007" marR="8007" marT="801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стоимость, руб.</a:t>
                      </a:r>
                    </a:p>
                  </a:txBody>
                  <a:tcPr marL="8007" marR="8007" marT="801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</a:tr>
              <a:tr h="280458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 err="1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st</a:t>
                      </a:r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6.0</a:t>
                      </a:r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49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007" marR="8007" marT="80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Госпитализация маломобильных граждан в целях прохождения диспансеризации, первый этап (второй этап при наличии показаний)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007" marR="8007" marT="80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007" marR="8007" marT="80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5 571,93</a:t>
                      </a:r>
                    </a:p>
                  </a:txBody>
                  <a:tcPr marL="8007" marR="8007" marT="80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2" name="Таблица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71792936"/>
              </p:ext>
            </p:extLst>
          </p:nvPr>
        </p:nvGraphicFramePr>
        <p:xfrm>
          <a:off x="578396" y="2708920"/>
          <a:ext cx="8072437" cy="1176339"/>
        </p:xfrm>
        <a:graphic>
          <a:graphicData uri="http://schemas.openxmlformats.org/drawingml/2006/table">
            <a:tbl>
              <a:tblPr/>
              <a:tblGrid>
                <a:gridCol w="678000"/>
                <a:gridCol w="4583499"/>
                <a:gridCol w="1297356"/>
                <a:gridCol w="1513582"/>
              </a:tblGrid>
              <a:tr h="309713"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Максимальная стоимость КСГ за 1 законченный случай </a:t>
                      </a:r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лечения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007" marR="8007" marT="80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09713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КСГ</a:t>
                      </a:r>
                    </a:p>
                  </a:txBody>
                  <a:tcPr marL="8007" marR="8007" marT="80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длительность, дней</a:t>
                      </a:r>
                    </a:p>
                  </a:txBody>
                  <a:tcPr marL="8007" marR="8007" marT="80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стоимость, руб.</a:t>
                      </a:r>
                    </a:p>
                  </a:txBody>
                  <a:tcPr marL="8007" marR="8007" marT="80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</a:tr>
              <a:tr h="55691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 err="1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st</a:t>
                      </a:r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36</a:t>
                      </a:r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.00</a:t>
                      </a:r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007" marR="8007" marT="80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Интенсивная терапия пациентов с нейрогенными нарушениями жизненно важных функций, нуждающихся в их длительном искусственном замещении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007" marR="8007" marT="80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88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007" marR="8007" marT="80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 smtClean="0">
                          <a:latin typeface="Times New Roman" pitchFamily="18" charset="0"/>
                          <a:cs typeface="Times New Roman" pitchFamily="18" charset="0"/>
                        </a:rPr>
                        <a:t>2 544 467,52</a:t>
                      </a:r>
                    </a:p>
                  </a:txBody>
                  <a:tcPr marL="9525" marR="9525" marT="953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4" name="Таблица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1343839"/>
              </p:ext>
            </p:extLst>
          </p:nvPr>
        </p:nvGraphicFramePr>
        <p:xfrm>
          <a:off x="1403648" y="4581128"/>
          <a:ext cx="6786563" cy="857251"/>
        </p:xfrm>
        <a:graphic>
          <a:graphicData uri="http://schemas.openxmlformats.org/drawingml/2006/table">
            <a:tbl>
              <a:tblPr/>
              <a:tblGrid>
                <a:gridCol w="678000"/>
                <a:gridCol w="4608375"/>
                <a:gridCol w="1500188"/>
              </a:tblGrid>
              <a:tr h="241966"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Минимальная стоимость КСГ за 1 законченный случай </a:t>
                      </a:r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лечения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007" marR="8007" marT="800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41966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КСГ</a:t>
                      </a:r>
                    </a:p>
                  </a:txBody>
                  <a:tcPr marL="8007" marR="8007" marT="800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стоимость, руб.</a:t>
                      </a:r>
                    </a:p>
                  </a:txBody>
                  <a:tcPr marL="8007" marR="8007" marT="800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373319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ds06.002 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007" marR="8007" marT="800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Лечение дерматозов с применением наружной терапии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007" marR="8007" marT="800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195,33</a:t>
                      </a:r>
                    </a:p>
                  </a:txBody>
                  <a:tcPr marL="8007" marR="8007" marT="800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5" name="Таблица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68418636"/>
              </p:ext>
            </p:extLst>
          </p:nvPr>
        </p:nvGraphicFramePr>
        <p:xfrm>
          <a:off x="1403648" y="5589240"/>
          <a:ext cx="6786563" cy="930275"/>
        </p:xfrm>
        <a:graphic>
          <a:graphicData uri="http://schemas.openxmlformats.org/drawingml/2006/table">
            <a:tbl>
              <a:tblPr/>
              <a:tblGrid>
                <a:gridCol w="678000"/>
                <a:gridCol w="4608375"/>
                <a:gridCol w="1500188"/>
              </a:tblGrid>
              <a:tr h="242982"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Максимальная стоимость КСГ за 1 законченный случай </a:t>
                      </a:r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лечения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007" marR="8007" marT="80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42982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КСГ</a:t>
                      </a:r>
                    </a:p>
                  </a:txBody>
                  <a:tcPr marL="8007" marR="8007" marT="80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стоимость, руб.</a:t>
                      </a:r>
                    </a:p>
                  </a:txBody>
                  <a:tcPr marL="8007" marR="8007" marT="80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44431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ds19.156  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007" marR="8007" marT="80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Лекарственная терапия при злокачественных новообразованиях (кроме лимфоидной и кроветворной тканей), взрослые (уровень 22)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007" marR="8007" marT="80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fontAlgn="b" latinLnBrk="0" hangingPunct="1"/>
                      <a:r>
                        <a:rPr kumimoji="0" lang="ru-RU" sz="1400" b="1" i="0" u="none" strike="noStrike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</a:t>
                      </a:r>
                      <a:r>
                        <a:rPr kumimoji="0" lang="en-US" sz="1400" b="1" i="0" u="none" strike="noStrike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b="1" i="0" u="none" strike="noStrike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206</a:t>
                      </a:r>
                      <a:r>
                        <a:rPr kumimoji="0" lang="en-US" sz="1400" b="1" i="0" u="none" strike="noStrike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b="1" i="0" u="none" strike="noStrike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469,7</a:t>
                      </a:r>
                      <a:r>
                        <a:rPr kumimoji="0" lang="en-US" sz="1400" b="1" i="0" u="none" strike="noStrike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7</a:t>
                      </a:r>
                      <a:endParaRPr kumimoji="0" lang="ru-RU" sz="1400" b="1" i="0" u="none" strike="noStrike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8007" marR="8007" marT="80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pic>
        <p:nvPicPr>
          <p:cNvPr id="13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115616" cy="11247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226346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87624" y="404664"/>
            <a:ext cx="6707088" cy="1008112"/>
          </a:xfrm>
        </p:spPr>
        <p:txBody>
          <a:bodyPr>
            <a:normAutofit/>
          </a:bodyPr>
          <a:lstStyle/>
          <a:p>
            <a:pPr algn="ctr"/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Предложения: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Медицинским организациям:</a:t>
            </a: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Обеспечить исполнение плановых показателей объемов по всем видам медицинской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помощи;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Своевременно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вносить предложения по изменению планов медицинской помощи  на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2026 год;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Резервировать средства на повышение заработной платы медицинских работников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115616" cy="11247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0210814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2" y="1484784"/>
            <a:ext cx="8229600" cy="4389120"/>
          </a:xfrm>
        </p:spPr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ru-RU" sz="3600" i="1" dirty="0" smtClean="0">
                <a:latin typeface="Times New Roman" pitchFamily="18" charset="0"/>
                <a:cs typeface="Times New Roman" pitchFamily="18" charset="0"/>
              </a:rPr>
              <a:t>Спасибо за внимание!</a:t>
            </a:r>
            <a:endParaRPr lang="ru-RU" sz="3600" i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750186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1629576" y="207821"/>
            <a:ext cx="7128792" cy="9144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Тарифное соглашение – ежегодный региональный документ, регламентирующий тарифы, структуру тарифа и основные правила оплаты медицинской помощи для исполнения ТПОМС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892" y="0"/>
            <a:ext cx="1133922" cy="11339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Скругленный прямоугольник 3"/>
          <p:cNvSpPr/>
          <p:nvPr/>
        </p:nvSpPr>
        <p:spPr>
          <a:xfrm>
            <a:off x="755576" y="1412776"/>
            <a:ext cx="3312368" cy="576064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 структуру Тарифного соглашения включены: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55576" y="2420888"/>
            <a:ext cx="3744416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Общие положения</a:t>
            </a:r>
          </a:p>
          <a:p>
            <a:pPr marL="342900" indent="-342900">
              <a:buAutoNum type="arabicPeriod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Способы оплаты,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применяемые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 субъекте РФ</a:t>
            </a:r>
          </a:p>
          <a:p>
            <a:pPr marL="342900" indent="-342900">
              <a:buAutoNum type="arabicPeriod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Размер и структура тарифов на оплату медицинской помощи</a:t>
            </a:r>
          </a:p>
          <a:p>
            <a:pPr marL="342900" indent="-342900">
              <a:buAutoNum type="arabicPeriod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Размер неоплаты или неполной оплаты затрат на оказание МП, а также уплаты МО штрафов за неоказание, несвоевременное оказание либо оказание МП </a:t>
            </a:r>
            <a:r>
              <a:rPr lang="ru-RU" smtClean="0">
                <a:latin typeface="Times New Roman" pitchFamily="18" charset="0"/>
                <a:cs typeface="Times New Roman" pitchFamily="18" charset="0"/>
              </a:rPr>
              <a:t>ненадлежащего качества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AutoNum type="arabicPeriod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Заключительные положения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5004048" y="1412776"/>
            <a:ext cx="3729653" cy="576064"/>
          </a:xfrm>
          <a:prstGeom prst="round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Состав Комиссии по разработке Территориальной программы ОМС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952355" y="2420888"/>
            <a:ext cx="3806013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Орган исполнительной власти субъекта РФ</a:t>
            </a:r>
          </a:p>
          <a:p>
            <a:pPr marL="342900" indent="-342900">
              <a:buAutoNum type="arabicPeriod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ТФОМС</a:t>
            </a:r>
          </a:p>
          <a:p>
            <a:pPr marL="342900" indent="-342900">
              <a:buAutoNum type="arabicPeriod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Страховые медицинские организации</a:t>
            </a:r>
          </a:p>
          <a:p>
            <a:pPr marL="342900" indent="-342900">
              <a:buAutoNum type="arabicPeriod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Медицинские организации</a:t>
            </a:r>
          </a:p>
          <a:p>
            <a:pPr marL="342900" indent="-342900">
              <a:buAutoNum type="arabicPeriod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Медицинские профессиональные некоммерческие организации (профсоюзы)</a:t>
            </a:r>
          </a:p>
          <a:p>
            <a:pPr marL="342900" indent="-342900">
              <a:buAutoNum type="arabicPeriod"/>
            </a:pP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584843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394581" y="474780"/>
            <a:ext cx="752680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Оплата медицинской помощи в амбулаторных условиях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892" y="0"/>
            <a:ext cx="1133922" cy="11339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Скругленный прямоугольник 3"/>
          <p:cNvSpPr/>
          <p:nvPr/>
        </p:nvSpPr>
        <p:spPr>
          <a:xfrm>
            <a:off x="95797" y="1819671"/>
            <a:ext cx="1008111" cy="914400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Дифференцированный подушевой норматив</a:t>
            </a:r>
          </a:p>
          <a:p>
            <a:pPr algn="ctr"/>
            <a:r>
              <a:rPr lang="ru-RU" sz="11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(ДПн)</a:t>
            </a:r>
            <a:endParaRPr lang="ru-RU" sz="11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035945" y="2012403"/>
            <a:ext cx="41069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/>
              <a:t>=</a:t>
            </a:r>
            <a:endParaRPr lang="ru-RU" sz="3200" b="1" dirty="0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1331640" y="1784907"/>
            <a:ext cx="951046" cy="1077352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Базовый подушевой норматив финансирования</a:t>
            </a:r>
          </a:p>
          <a:p>
            <a:pPr algn="ctr"/>
            <a:r>
              <a:rPr lang="ru-RU" sz="11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11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ПНбаз</a:t>
            </a:r>
            <a:r>
              <a:rPr lang="ru-RU" sz="11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ru-RU" sz="11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190553" y="2096652"/>
            <a:ext cx="36580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/>
              <a:t>*</a:t>
            </a:r>
            <a:endParaRPr lang="ru-RU" sz="3200" b="1" dirty="0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2476831" y="1650399"/>
            <a:ext cx="1085754" cy="1440159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Коэффициент половозрастного состава</a:t>
            </a:r>
          </a:p>
          <a:p>
            <a:pPr algn="ctr"/>
            <a:r>
              <a:rPr lang="ru-RU" sz="1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(КДпв)</a:t>
            </a:r>
            <a:endParaRPr lang="ru-RU" sz="10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3486114" y="2078090"/>
            <a:ext cx="36580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ru-RU" sz="3200" b="1" dirty="0">
                <a:solidFill>
                  <a:prstClr val="black"/>
                </a:solidFill>
              </a:rPr>
              <a:t>*</a:t>
            </a: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3779912" y="1654641"/>
            <a:ext cx="1008113" cy="1337884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Коэффициент уровня расходов МО </a:t>
            </a:r>
          </a:p>
          <a:p>
            <a:pPr algn="ctr"/>
            <a:r>
              <a:rPr lang="ru-RU" sz="9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КД(</a:t>
            </a:r>
            <a:r>
              <a:rPr lang="ru-RU" sz="9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ур</a:t>
            </a:r>
            <a:r>
              <a:rPr lang="ru-RU" sz="9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ru-RU" sz="9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4976006" y="1340768"/>
            <a:ext cx="1224136" cy="2232248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Коэффициент достижения уровня заработной платы медицинских работников, установленных «дорожными картами»</a:t>
            </a:r>
          </a:p>
          <a:p>
            <a:pPr algn="ctr"/>
            <a:r>
              <a:rPr lang="ru-RU" sz="11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КДзп</a:t>
            </a:r>
            <a:endParaRPr lang="ru-RU" sz="11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4716016" y="2031195"/>
            <a:ext cx="36580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ru-RU" sz="3200" b="1" dirty="0">
                <a:solidFill>
                  <a:prstClr val="black"/>
                </a:solidFill>
              </a:rPr>
              <a:t>*</a:t>
            </a:r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6372200" y="1060598"/>
            <a:ext cx="1152128" cy="3110744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Коэффициент дифференциации на прикрепившихся к МО лиц с учетом наличия подраздел-й, расположенных в сельской местности, отдаленных территориях, ПГТ и малых городах с числен-</a:t>
            </a:r>
            <a:r>
              <a:rPr lang="ru-RU" sz="9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тью</a:t>
            </a:r>
            <a:r>
              <a:rPr lang="ru-RU" sz="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населения до 50 тысяч человек, и расходов на их содержание и оплату труда персонала</a:t>
            </a:r>
          </a:p>
          <a:p>
            <a:pPr algn="ctr"/>
            <a:r>
              <a:rPr lang="ru-RU" sz="9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9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Кдот</a:t>
            </a:r>
            <a:r>
              <a:rPr lang="ru-RU" sz="9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ru-RU" sz="9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6101384" y="1984484"/>
            <a:ext cx="36580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ru-RU" sz="3200" b="1" dirty="0">
                <a:solidFill>
                  <a:prstClr val="black"/>
                </a:solidFill>
              </a:rPr>
              <a:t>*</a:t>
            </a:r>
          </a:p>
        </p:txBody>
      </p:sp>
      <p:sp>
        <p:nvSpPr>
          <p:cNvPr id="18" name="Прямоугольник 17"/>
          <p:cNvSpPr/>
          <p:nvPr/>
        </p:nvSpPr>
        <p:spPr>
          <a:xfrm>
            <a:off x="7452320" y="1984484"/>
            <a:ext cx="36580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ru-RU" sz="3200" b="1" dirty="0">
                <a:solidFill>
                  <a:prstClr val="black"/>
                </a:solidFill>
              </a:rPr>
              <a:t>*</a:t>
            </a:r>
          </a:p>
        </p:txBody>
      </p:sp>
      <p:sp>
        <p:nvSpPr>
          <p:cNvPr id="21" name="Скругленный прямоугольник 20"/>
          <p:cNvSpPr/>
          <p:nvPr/>
        </p:nvSpPr>
        <p:spPr>
          <a:xfrm>
            <a:off x="7740352" y="1243462"/>
            <a:ext cx="1296144" cy="2160240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Коэффициент дифференциации </a:t>
            </a:r>
          </a:p>
          <a:p>
            <a:pPr algn="ctr"/>
            <a:r>
              <a:rPr lang="ru-RU" sz="1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(КД)</a:t>
            </a:r>
            <a:endParaRPr lang="ru-RU" sz="10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32892" y="4293096"/>
            <a:ext cx="9111108" cy="23852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sz="900" dirty="0"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Font typeface="Arial" pitchFamily="34" charset="0"/>
              <a:buChar char="•"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финансовое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обеспечение фельдшерских здравпунктов, фельдшерско-акушерских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пунктов;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Font typeface="Arial" pitchFamily="34" charset="0"/>
              <a:buChar char="•"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за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единицу объема медицинской помощи (за медицинскую услугу, посещение, обращение (законченный случай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)) (исследования, диализ, ДН, профосмотры, диспансеризации, мед.реабилитация, неотложная МП, школы ХНИЗ, ЦЗ (центры медицины здорового долголетия), дистанционные наблюдения, посещения, обращения по МО без прикрепления, «иногородние»)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527166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8" y="248621"/>
            <a:ext cx="8229600" cy="636680"/>
          </a:xfrm>
        </p:spPr>
        <p:txBody>
          <a:bodyPr anchor="t">
            <a:normAutofit/>
          </a:bodyPr>
          <a:lstStyle/>
          <a:p>
            <a:pPr algn="ctr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Новые нормативы в ПГГ на 2026 год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133922"/>
            <a:ext cx="8229600" cy="5190678"/>
          </a:xfrm>
        </p:spPr>
        <p:txBody>
          <a:bodyPr>
            <a:normAutofit fontScale="92500" lnSpcReduction="10000"/>
          </a:bodyPr>
          <a:lstStyle/>
          <a:p>
            <a:pPr marL="393192" lvl="1" indent="0" algn="jus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 АПП:</a:t>
            </a:r>
          </a:p>
          <a:p>
            <a:pPr lvl="1"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Консультация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с применением телемедицинских технологий при дистанционном взаимодействии медицинских работников между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собой;</a:t>
            </a:r>
          </a:p>
          <a:p>
            <a:pPr lvl="1"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Консультация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с применением телемедицинских технологий при дистанционном взаимодействии медицинских работников с пациентами или их законными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представителями;</a:t>
            </a:r>
          </a:p>
          <a:p>
            <a:pPr lvl="1"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Неинвазивное пренатальное тестирование (определение внеклеточной ДНК плода по крови матери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);</a:t>
            </a:r>
          </a:p>
          <a:p>
            <a:pPr lvl="1"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Определение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РНК вируса гепатита C (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Hepatitis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C virus) в крови методом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ПЦР;</a:t>
            </a:r>
          </a:p>
          <a:p>
            <a:pPr lvl="1"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Лабораторная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диагностика для пациентов с хроническим вирусным гепатитом С (оценка стадии фиброза, определение генотипа ВГС)</a:t>
            </a: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892" y="0"/>
            <a:ext cx="1133922" cy="11339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212006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627784" y="548680"/>
            <a:ext cx="6059016" cy="564672"/>
          </a:xfrm>
        </p:spPr>
        <p:txBody>
          <a:bodyPr/>
          <a:lstStyle/>
          <a:p>
            <a:r>
              <a:rPr lang="ru-RU" sz="2800" dirty="0">
                <a:solidFill>
                  <a:srgbClr val="04617B"/>
                </a:solidFill>
                <a:latin typeface="Times New Roman" pitchFamily="18" charset="0"/>
                <a:cs typeface="Times New Roman" pitchFamily="18" charset="0"/>
              </a:rPr>
              <a:t>Новые нормативы в ПГГ на 2026 год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3568" y="1556792"/>
            <a:ext cx="8003232" cy="4767808"/>
          </a:xfrm>
        </p:spPr>
        <p:txBody>
          <a:bodyPr/>
          <a:lstStyle/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Дистанционное наблюдение за состоянием здоровья пациентов, в том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числе:</a:t>
            </a:r>
          </a:p>
          <a:p>
            <a:pPr marL="0" indent="0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- пациентов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с сахарным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диабетом;</a:t>
            </a:r>
          </a:p>
          <a:p>
            <a:pPr marL="0" indent="0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 -  пациентов с артериальной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гипертензией.</a:t>
            </a:r>
          </a:p>
          <a:p>
            <a:pPr marL="0" indent="0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 СП: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Трансплантация почки.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892" y="0"/>
            <a:ext cx="1133922" cy="11339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976918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47664" y="260648"/>
            <a:ext cx="7200800" cy="873274"/>
          </a:xfrm>
        </p:spPr>
        <p:txBody>
          <a:bodyPr>
            <a:normAutofit/>
          </a:bodyPr>
          <a:lstStyle/>
          <a:p>
            <a:pPr algn="ctr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Нормативы АПП в ПГГ РФ 2026г. с наибольшим отклонением от 2025г.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13418063"/>
              </p:ext>
            </p:extLst>
          </p:nvPr>
        </p:nvGraphicFramePr>
        <p:xfrm>
          <a:off x="539551" y="1484785"/>
          <a:ext cx="8136904" cy="4680524"/>
        </p:xfrm>
        <a:graphic>
          <a:graphicData uri="http://schemas.openxmlformats.org/drawingml/2006/table">
            <a:tbl>
              <a:tblPr/>
              <a:tblGrid>
                <a:gridCol w="2358388"/>
                <a:gridCol w="817450"/>
                <a:gridCol w="620134"/>
                <a:gridCol w="601341"/>
                <a:gridCol w="601341"/>
                <a:gridCol w="601341"/>
                <a:gridCol w="732886"/>
                <a:gridCol w="601341"/>
                <a:gridCol w="601341"/>
                <a:gridCol w="601341"/>
              </a:tblGrid>
              <a:tr h="200133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Виды и условия оказания медицинской помощи</a:t>
                      </a:r>
                    </a:p>
                  </a:txBody>
                  <a:tcPr marL="8543" marR="8543" marT="85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Единица измерения</a:t>
                      </a:r>
                    </a:p>
                  </a:txBody>
                  <a:tcPr marL="8543" marR="8543" marT="85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gridSpan="2"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Средние нормативы объема МП</a:t>
                      </a:r>
                    </a:p>
                  </a:txBody>
                  <a:tcPr marL="8543" marR="8543" marT="85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 gridSpan="2"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Средние норматитвы фин-х затрат на единицу объема МП, руб.</a:t>
                      </a:r>
                    </a:p>
                  </a:txBody>
                  <a:tcPr marL="8543" marR="8543" marT="85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Отклонение</a:t>
                      </a:r>
                    </a:p>
                  </a:txBody>
                  <a:tcPr marL="8543" marR="8543" marT="85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70956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Средние нормативы объема МП</a:t>
                      </a:r>
                    </a:p>
                  </a:txBody>
                  <a:tcPr marL="8543" marR="8543" marT="85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Средние норматитвы фин-х затрат на единицу объема МП, руб.</a:t>
                      </a:r>
                    </a:p>
                  </a:txBody>
                  <a:tcPr marL="8543" marR="8543" marT="85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8193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2025</a:t>
                      </a:r>
                    </a:p>
                  </a:txBody>
                  <a:tcPr marL="8543" marR="8543" marT="85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2026</a:t>
                      </a:r>
                    </a:p>
                  </a:txBody>
                  <a:tcPr marL="8543" marR="8543" marT="85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2025</a:t>
                      </a:r>
                    </a:p>
                  </a:txBody>
                  <a:tcPr marL="8543" marR="8543" marT="85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2026</a:t>
                      </a:r>
                    </a:p>
                  </a:txBody>
                  <a:tcPr marL="8543" marR="8543" marT="85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абс.</a:t>
                      </a:r>
                    </a:p>
                  </a:txBody>
                  <a:tcPr marL="8543" marR="8543" marT="85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%</a:t>
                      </a:r>
                    </a:p>
                  </a:txBody>
                  <a:tcPr marL="8543" marR="8543" marT="85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абс.</a:t>
                      </a:r>
                    </a:p>
                  </a:txBody>
                  <a:tcPr marL="8543" marR="8543" marT="85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%</a:t>
                      </a:r>
                    </a:p>
                  </a:txBody>
                  <a:tcPr marL="8543" marR="8543" marT="85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9593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Скорая, в том числе скорая специализированная, медицинская помощь</a:t>
                      </a:r>
                    </a:p>
                  </a:txBody>
                  <a:tcPr marL="8543" marR="8543" marT="85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вызов</a:t>
                      </a:r>
                    </a:p>
                  </a:txBody>
                  <a:tcPr marL="8543" marR="8543" marT="85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0,29 </a:t>
                      </a:r>
                    </a:p>
                  </a:txBody>
                  <a:tcPr marL="8543" marR="8543" marT="85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0,261</a:t>
                      </a:r>
                    </a:p>
                  </a:txBody>
                  <a:tcPr marL="8543" marR="8543" marT="85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4 292,9</a:t>
                      </a:r>
                    </a:p>
                  </a:txBody>
                  <a:tcPr marL="8543" marR="8543" marT="85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5 100,4</a:t>
                      </a:r>
                    </a:p>
                  </a:txBody>
                  <a:tcPr marL="8543" marR="8543" marT="85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-0,029</a:t>
                      </a:r>
                    </a:p>
                  </a:txBody>
                  <a:tcPr marL="8543" marR="8543" marT="85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-10,0%</a:t>
                      </a:r>
                    </a:p>
                  </a:txBody>
                  <a:tcPr marL="8543" marR="8543" marT="85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807,5</a:t>
                      </a:r>
                    </a:p>
                  </a:txBody>
                  <a:tcPr marL="8543" marR="8543" marT="85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18,8%</a:t>
                      </a:r>
                    </a:p>
                  </a:txBody>
                  <a:tcPr marL="8543" marR="8543" marT="85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387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Проведение углубленной диспансеризации</a:t>
                      </a:r>
                    </a:p>
                  </a:txBody>
                  <a:tcPr marL="8543" marR="8543" marT="85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комплексное посещение</a:t>
                      </a:r>
                    </a:p>
                  </a:txBody>
                  <a:tcPr marL="8543" marR="8543" marT="85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0,050758 </a:t>
                      </a:r>
                    </a:p>
                  </a:txBody>
                  <a:tcPr marL="8543" marR="8543" marT="85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0,050758</a:t>
                      </a:r>
                    </a:p>
                  </a:txBody>
                  <a:tcPr marL="8543" marR="8543" marT="85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1 384,8</a:t>
                      </a:r>
                    </a:p>
                  </a:txBody>
                  <a:tcPr marL="8543" marR="8543" marT="85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2 349,6</a:t>
                      </a:r>
                    </a:p>
                  </a:txBody>
                  <a:tcPr marL="8543" marR="8543" marT="85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</a:t>
                      </a:r>
                    </a:p>
                  </a:txBody>
                  <a:tcPr marL="8543" marR="8543" marT="85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0,0%</a:t>
                      </a:r>
                    </a:p>
                  </a:txBody>
                  <a:tcPr marL="8543" marR="8543" marT="85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964,8</a:t>
                      </a:r>
                    </a:p>
                  </a:txBody>
                  <a:tcPr marL="8543" marR="8543" marT="85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69,7%</a:t>
                      </a:r>
                    </a:p>
                  </a:txBody>
                  <a:tcPr marL="8543" marR="8543" marT="85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1939"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Посещения с иными целями</a:t>
                      </a:r>
                    </a:p>
                  </a:txBody>
                  <a:tcPr marL="8543" marR="8543" marT="854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посещения</a:t>
                      </a:r>
                    </a:p>
                  </a:txBody>
                  <a:tcPr marL="8543" marR="8543" marT="85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2,276729 </a:t>
                      </a:r>
                    </a:p>
                  </a:txBody>
                  <a:tcPr marL="8543" marR="8543" marT="85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2,618238</a:t>
                      </a:r>
                    </a:p>
                  </a:txBody>
                  <a:tcPr marL="8543" marR="8543" marT="85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372,1</a:t>
                      </a:r>
                    </a:p>
                  </a:txBody>
                  <a:tcPr marL="8543" marR="8543" marT="85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440,2</a:t>
                      </a:r>
                    </a:p>
                  </a:txBody>
                  <a:tcPr marL="8543" marR="8543" marT="85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0,341509</a:t>
                      </a:r>
                    </a:p>
                  </a:txBody>
                  <a:tcPr marL="8543" marR="8543" marT="85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15,0%</a:t>
                      </a:r>
                    </a:p>
                  </a:txBody>
                  <a:tcPr marL="8543" marR="8543" marT="85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68,1</a:t>
                      </a:r>
                    </a:p>
                  </a:txBody>
                  <a:tcPr marL="8543" marR="8543" marT="85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18,3%</a:t>
                      </a:r>
                    </a:p>
                  </a:txBody>
                  <a:tcPr marL="8543" marR="8543" marT="85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2775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Школа для больных с хроническими заболеваниями, школ для беременных и по вопросам грудного вскармливания</a:t>
                      </a:r>
                    </a:p>
                  </a:txBody>
                  <a:tcPr marL="8543" marR="8543" marT="85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комплексное посещение</a:t>
                      </a:r>
                    </a:p>
                  </a:txBody>
                  <a:tcPr marL="8543" marR="8543" marT="85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0,2102769</a:t>
                      </a:r>
                    </a:p>
                  </a:txBody>
                  <a:tcPr marL="8543" marR="8543" marT="85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0,210277</a:t>
                      </a:r>
                    </a:p>
                  </a:txBody>
                  <a:tcPr marL="8543" marR="8543" marT="85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1 430,4</a:t>
                      </a:r>
                    </a:p>
                  </a:txBody>
                  <a:tcPr marL="8543" marR="8543" marT="85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960,8</a:t>
                      </a:r>
                    </a:p>
                  </a:txBody>
                  <a:tcPr marL="8543" marR="8543" marT="85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0,0000001</a:t>
                      </a:r>
                    </a:p>
                  </a:txBody>
                  <a:tcPr marL="8543" marR="8543" marT="85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0,0%</a:t>
                      </a:r>
                    </a:p>
                  </a:txBody>
                  <a:tcPr marL="8543" marR="8543" marT="85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-469,6</a:t>
                      </a:r>
                    </a:p>
                  </a:txBody>
                  <a:tcPr marL="8543" marR="8543" marT="85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-32,8%</a:t>
                      </a:r>
                    </a:p>
                  </a:txBody>
                  <a:tcPr marL="8543" marR="8543" marT="85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3877"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Диспансерное наблюдение, в том числе по поводу:</a:t>
                      </a:r>
                    </a:p>
                  </a:txBody>
                  <a:tcPr marL="76888" marR="8543" marT="85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комплексное посещение</a:t>
                      </a:r>
                    </a:p>
                  </a:txBody>
                  <a:tcPr marL="8543" marR="8543" marT="85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0,261736 </a:t>
                      </a:r>
                    </a:p>
                  </a:txBody>
                  <a:tcPr marL="8543" marR="8543" marT="85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0,275509</a:t>
                      </a:r>
                    </a:p>
                  </a:txBody>
                  <a:tcPr marL="8543" marR="8543" marT="85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2 661,1</a:t>
                      </a:r>
                    </a:p>
                  </a:txBody>
                  <a:tcPr marL="8543" marR="8543" marT="85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3 113,5</a:t>
                      </a:r>
                    </a:p>
                  </a:txBody>
                  <a:tcPr marL="8543" marR="8543" marT="85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0,0137730</a:t>
                      </a:r>
                    </a:p>
                  </a:txBody>
                  <a:tcPr marL="8543" marR="8543" marT="85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5,3%</a:t>
                      </a:r>
                    </a:p>
                  </a:txBody>
                  <a:tcPr marL="8543" marR="8543" marT="85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452,4</a:t>
                      </a:r>
                    </a:p>
                  </a:txBody>
                  <a:tcPr marL="8543" marR="8543" marT="85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17,0%</a:t>
                      </a:r>
                    </a:p>
                  </a:txBody>
                  <a:tcPr marL="8543" marR="8543" marT="85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3877"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онкологических заболеваний</a:t>
                      </a:r>
                    </a:p>
                  </a:txBody>
                  <a:tcPr marL="76888" marR="8543" marT="85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комплексное посещение</a:t>
                      </a:r>
                    </a:p>
                  </a:txBody>
                  <a:tcPr marL="8543" marR="8543" marT="85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0,04505 </a:t>
                      </a:r>
                    </a:p>
                  </a:txBody>
                  <a:tcPr marL="8543" marR="8543" marT="85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0,04505</a:t>
                      </a:r>
                    </a:p>
                  </a:txBody>
                  <a:tcPr marL="8543" marR="8543" marT="85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3 757,1</a:t>
                      </a:r>
                    </a:p>
                  </a:txBody>
                  <a:tcPr marL="8543" marR="8543" marT="85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4 331,7</a:t>
                      </a:r>
                    </a:p>
                  </a:txBody>
                  <a:tcPr marL="8543" marR="8543" marT="85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0,0000000</a:t>
                      </a:r>
                    </a:p>
                  </a:txBody>
                  <a:tcPr marL="8543" marR="8543" marT="85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0,0%</a:t>
                      </a:r>
                    </a:p>
                  </a:txBody>
                  <a:tcPr marL="8543" marR="8543" marT="85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574,6</a:t>
                      </a:r>
                    </a:p>
                  </a:txBody>
                  <a:tcPr marL="8543" marR="8543" marT="85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15,3%</a:t>
                      </a:r>
                    </a:p>
                  </a:txBody>
                  <a:tcPr marL="8543" marR="8543" marT="85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3877"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сахарного диабета</a:t>
                      </a:r>
                    </a:p>
                  </a:txBody>
                  <a:tcPr marL="76888" marR="8543" marT="85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комплексное посещение</a:t>
                      </a:r>
                    </a:p>
                  </a:txBody>
                  <a:tcPr marL="8543" marR="8543" marT="85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0,0598 </a:t>
                      </a:r>
                    </a:p>
                  </a:txBody>
                  <a:tcPr marL="8543" marR="8543" marT="85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0,0598</a:t>
                      </a:r>
                    </a:p>
                  </a:txBody>
                  <a:tcPr marL="8543" marR="8543" marT="85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1 418,5</a:t>
                      </a:r>
                    </a:p>
                  </a:txBody>
                  <a:tcPr marL="8543" marR="8543" marT="85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1 883,1</a:t>
                      </a:r>
                    </a:p>
                  </a:txBody>
                  <a:tcPr marL="8543" marR="8543" marT="85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0,0000000</a:t>
                      </a:r>
                    </a:p>
                  </a:txBody>
                  <a:tcPr marL="8543" marR="8543" marT="85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0,0%</a:t>
                      </a:r>
                    </a:p>
                  </a:txBody>
                  <a:tcPr marL="8543" marR="8543" marT="85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464,6</a:t>
                      </a:r>
                    </a:p>
                  </a:txBody>
                  <a:tcPr marL="8543" marR="8543" marT="85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32,8%</a:t>
                      </a:r>
                    </a:p>
                  </a:txBody>
                  <a:tcPr marL="8543" marR="8543" marT="85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3877"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болезней системы кровообращения</a:t>
                      </a:r>
                    </a:p>
                  </a:txBody>
                  <a:tcPr marL="76888" marR="8543" marT="85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комплексное посещение</a:t>
                      </a:r>
                    </a:p>
                  </a:txBody>
                  <a:tcPr marL="8543" marR="8543" marT="85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0,12521 </a:t>
                      </a:r>
                    </a:p>
                  </a:txBody>
                  <a:tcPr marL="8543" marR="8543" marT="85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0,138983</a:t>
                      </a:r>
                    </a:p>
                  </a:txBody>
                  <a:tcPr marL="8543" marR="8543" marT="85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3 154,3</a:t>
                      </a:r>
                    </a:p>
                  </a:txBody>
                  <a:tcPr marL="8543" marR="8543" marT="85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3 680,7</a:t>
                      </a:r>
                    </a:p>
                  </a:txBody>
                  <a:tcPr marL="8543" marR="8543" marT="85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0,0137730</a:t>
                      </a:r>
                    </a:p>
                  </a:txBody>
                  <a:tcPr marL="8543" marR="8543" marT="85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11,0%</a:t>
                      </a:r>
                    </a:p>
                  </a:txBody>
                  <a:tcPr marL="8543" marR="8543" marT="85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526,4</a:t>
                      </a:r>
                    </a:p>
                  </a:txBody>
                  <a:tcPr marL="8543" marR="8543" marT="85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16,7%</a:t>
                      </a:r>
                    </a:p>
                  </a:txBody>
                  <a:tcPr marL="8543" marR="8543" marT="85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387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посещения с профилактическими целями центров здоровья </a:t>
                      </a:r>
                    </a:p>
                  </a:txBody>
                  <a:tcPr marL="8543" marR="8543" marT="85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комплексное посещение</a:t>
                      </a:r>
                    </a:p>
                  </a:txBody>
                  <a:tcPr marL="8543" marR="8543" marT="85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0,033311</a:t>
                      </a:r>
                    </a:p>
                  </a:txBody>
                  <a:tcPr marL="8543" marR="8543" marT="85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0,032831</a:t>
                      </a:r>
                    </a:p>
                  </a:txBody>
                  <a:tcPr marL="8543" marR="8543" marT="85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2 236,2</a:t>
                      </a:r>
                    </a:p>
                  </a:txBody>
                  <a:tcPr marL="8543" marR="8543" marT="85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3 225,9</a:t>
                      </a:r>
                    </a:p>
                  </a:txBody>
                  <a:tcPr marL="8543" marR="8543" marT="85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-0,0004795</a:t>
                      </a:r>
                    </a:p>
                  </a:txBody>
                  <a:tcPr marL="8543" marR="8543" marT="85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-1,4%</a:t>
                      </a:r>
                    </a:p>
                  </a:txBody>
                  <a:tcPr marL="8543" marR="8543" marT="85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989,7</a:t>
                      </a:r>
                    </a:p>
                  </a:txBody>
                  <a:tcPr marL="8543" marR="8543" marT="85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44,3%</a:t>
                      </a:r>
                    </a:p>
                  </a:txBody>
                  <a:tcPr marL="8543" marR="8543" marT="85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892" y="0"/>
            <a:ext cx="1133922" cy="11339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2921305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47664" y="140609"/>
            <a:ext cx="7211144" cy="852704"/>
          </a:xfrm>
        </p:spPr>
        <p:txBody>
          <a:bodyPr>
            <a:normAutofit/>
          </a:bodyPr>
          <a:lstStyle/>
          <a:p>
            <a:pPr algn="ctr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Оплата профилактических медицинских осмотров, в том числе в рамках диспансеризации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81738807"/>
              </p:ext>
            </p:extLst>
          </p:nvPr>
        </p:nvGraphicFramePr>
        <p:xfrm>
          <a:off x="251520" y="1268760"/>
          <a:ext cx="2664296" cy="2954499"/>
        </p:xfrm>
        <a:graphic>
          <a:graphicData uri="http://schemas.openxmlformats.org/drawingml/2006/table">
            <a:tbl>
              <a:tblPr/>
              <a:tblGrid>
                <a:gridCol w="504056"/>
                <a:gridCol w="936104"/>
                <a:gridCol w="648072"/>
                <a:gridCol w="576064"/>
              </a:tblGrid>
              <a:tr h="469572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Возраст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Наименование </a:t>
                      </a:r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услуги по ДДС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Тарифы по полу и возрасту, руб.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9861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М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Ж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8619">
                <a:tc rowSpan="6"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3 месяца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Врач-педиатр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511,78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511,78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861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Врач-невролог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402,59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402,59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1475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Врач-травматолог-ортопед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361,53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361,53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1475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Общий (клинический) анализ крови   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133,95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133,95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1475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Общий (клинический) анализ мочи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118,00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118,00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861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Итого 3 месяца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1 527,85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1 527,85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892" y="0"/>
            <a:ext cx="1133922" cy="11339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98889767"/>
              </p:ext>
            </p:extLst>
          </p:nvPr>
        </p:nvGraphicFramePr>
        <p:xfrm>
          <a:off x="3059832" y="1196752"/>
          <a:ext cx="2808312" cy="3807879"/>
        </p:xfrm>
        <a:graphic>
          <a:graphicData uri="http://schemas.openxmlformats.org/drawingml/2006/table">
            <a:tbl>
              <a:tblPr/>
              <a:tblGrid>
                <a:gridCol w="516354"/>
                <a:gridCol w="1090080"/>
                <a:gridCol w="573726"/>
                <a:gridCol w="628152"/>
              </a:tblGrid>
              <a:tr h="492593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Возраст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Наименование </a:t>
                      </a:r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услуги по ПМО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Тарифы по полу и возрасту, руб.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8588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М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Ж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5884">
                <a:tc rowSpan="9"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3 года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Врач- педиатр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511,78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511,78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588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Врач - невролог   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402,59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402,59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588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Врач - детский хирург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361,53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361,53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588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Врач - офтальмолог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241,52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241,52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645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Врач -стоматолог детский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290,31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290,31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645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Врач -оториноларинголог  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281,75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281,75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176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Общий (клинический) анализ крови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133,95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133,95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176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Общий (клинический) анализ мочи       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118,00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118,00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588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Итого 3 года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2 341,43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2 341,43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23485176"/>
              </p:ext>
            </p:extLst>
          </p:nvPr>
        </p:nvGraphicFramePr>
        <p:xfrm>
          <a:off x="6012160" y="1196752"/>
          <a:ext cx="2952328" cy="5405935"/>
        </p:xfrm>
        <a:graphic>
          <a:graphicData uri="http://schemas.openxmlformats.org/drawingml/2006/table">
            <a:tbl>
              <a:tblPr/>
              <a:tblGrid>
                <a:gridCol w="2324372"/>
                <a:gridCol w="627956"/>
              </a:tblGrid>
              <a:tr h="14984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Осмотр, исследование, процедура</a:t>
                      </a:r>
                    </a:p>
                  </a:txBody>
                  <a:tcPr marL="3335" marR="3335" marT="33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Женщины, 40 лет (руб.)</a:t>
                      </a:r>
                    </a:p>
                  </a:txBody>
                  <a:tcPr marL="3335" marR="3335" marT="33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9793">
                <a:tc>
                  <a:txBody>
                    <a:bodyPr/>
                    <a:lstStyle/>
                    <a:p>
                      <a:pPr algn="l" fontAlgn="t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Опрос (анкетирование)</a:t>
                      </a:r>
                    </a:p>
                  </a:txBody>
                  <a:tcPr marL="3335" marR="3335" marT="333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311,31</a:t>
                      </a:r>
                    </a:p>
                  </a:txBody>
                  <a:tcPr marL="3335" marR="3335" marT="333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9378">
                <a:tc>
                  <a:txBody>
                    <a:bodyPr/>
                    <a:lstStyle/>
                    <a:p>
                      <a:pPr algn="l" fontAlgn="t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Расчет на основании антропометрии (измерение </a:t>
                      </a:r>
                      <a:r>
                        <a:rPr lang="ru-RU" sz="9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роста,массы</a:t>
                      </a:r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</a:t>
                      </a:r>
                      <a:r>
                        <a:rPr lang="ru-RU" sz="9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тела,окружности</a:t>
                      </a:r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талии) индекса массы тела</a:t>
                      </a:r>
                    </a:p>
                  </a:txBody>
                  <a:tcPr marL="3335" marR="3335" marT="333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311,31</a:t>
                      </a:r>
                    </a:p>
                  </a:txBody>
                  <a:tcPr marL="3335" marR="3335" marT="333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9584">
                <a:tc>
                  <a:txBody>
                    <a:bodyPr/>
                    <a:lstStyle/>
                    <a:p>
                      <a:pPr algn="l" fontAlgn="t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Измерение артериального давления на периферических артериях</a:t>
                      </a:r>
                    </a:p>
                  </a:txBody>
                  <a:tcPr marL="3335" marR="3335" marT="333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311,31</a:t>
                      </a:r>
                    </a:p>
                  </a:txBody>
                  <a:tcPr marL="3335" marR="3335" marT="333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9793">
                <a:tc>
                  <a:txBody>
                    <a:bodyPr/>
                    <a:lstStyle/>
                    <a:p>
                      <a:pPr algn="l" fontAlgn="t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Определение уровня общего холестерина в крови</a:t>
                      </a:r>
                    </a:p>
                  </a:txBody>
                  <a:tcPr marL="3335" marR="3335" marT="333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240,18</a:t>
                      </a:r>
                    </a:p>
                  </a:txBody>
                  <a:tcPr marL="3335" marR="3335" marT="333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9793">
                <a:tc>
                  <a:txBody>
                    <a:bodyPr/>
                    <a:lstStyle/>
                    <a:p>
                      <a:pPr algn="l" fontAlgn="t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Определение уровня глюкозы в крови натощак</a:t>
                      </a:r>
                    </a:p>
                  </a:txBody>
                  <a:tcPr marL="3335" marR="3335" marT="333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240,18</a:t>
                      </a:r>
                    </a:p>
                  </a:txBody>
                  <a:tcPr marL="3335" marR="3335" marT="333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9584">
                <a:tc>
                  <a:txBody>
                    <a:bodyPr/>
                    <a:lstStyle/>
                    <a:p>
                      <a:pPr algn="l" fontAlgn="t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Определение абсолютно сердечно-сосудистого риска</a:t>
                      </a:r>
                    </a:p>
                  </a:txBody>
                  <a:tcPr marL="3335" marR="3335" marT="333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323,34</a:t>
                      </a:r>
                    </a:p>
                  </a:txBody>
                  <a:tcPr marL="3335" marR="3335" marT="333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9793">
                <a:tc>
                  <a:txBody>
                    <a:bodyPr/>
                    <a:lstStyle/>
                    <a:p>
                      <a:pPr algn="l" fontAlgn="t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ФЛГ легких</a:t>
                      </a:r>
                    </a:p>
                  </a:txBody>
                  <a:tcPr marL="3335" marR="3335" marT="333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232,99</a:t>
                      </a:r>
                    </a:p>
                  </a:txBody>
                  <a:tcPr marL="3335" marR="3335" marT="333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9793">
                <a:tc>
                  <a:txBody>
                    <a:bodyPr/>
                    <a:lstStyle/>
                    <a:p>
                      <a:pPr algn="l" fontAlgn="t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Электрокардиография в покое**</a:t>
                      </a:r>
                    </a:p>
                  </a:txBody>
                  <a:tcPr marL="3335" marR="3335" marT="333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959,48</a:t>
                      </a:r>
                    </a:p>
                  </a:txBody>
                  <a:tcPr marL="3335" marR="3335" marT="333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9793">
                <a:tc>
                  <a:txBody>
                    <a:bodyPr/>
                    <a:lstStyle/>
                    <a:p>
                      <a:pPr algn="l" fontAlgn="t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Измерение внутриглазного давления***</a:t>
                      </a:r>
                    </a:p>
                  </a:txBody>
                  <a:tcPr marL="3335" marR="3335" marT="333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325,12</a:t>
                      </a:r>
                    </a:p>
                  </a:txBody>
                  <a:tcPr marL="3335" marR="3335" marT="333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3615">
                <a:tc>
                  <a:txBody>
                    <a:bodyPr/>
                    <a:lstStyle/>
                    <a:p>
                      <a:pPr algn="l" fontAlgn="t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Прием (осмотр) по результатам профилактического медицинского осмотра, </a:t>
                      </a:r>
                      <a:r>
                        <a:rPr lang="ru-RU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в </a:t>
                      </a:r>
                      <a:r>
                        <a:rPr lang="ru-RU" sz="9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т.ч</a:t>
                      </a:r>
                      <a:r>
                        <a:rPr lang="ru-RU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. осмотр на выявление визуальных и иных локализаций онкологических заболеваний, включающий осмотр кожных покровов, слизистых губ и ротовой полости, пальпацию щитовидной железы, лимфатических узлов, фельдшером фельдшерского здравпункта или фельдшерско-акушерского пункта, врачом терапевтом или врачом по медицинской профилактике отделения (кабинета) медицинской профилактики или центра здоровья****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35" marR="3335" marT="333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339,36</a:t>
                      </a:r>
                    </a:p>
                  </a:txBody>
                  <a:tcPr marL="3335" marR="3335" marT="33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9793"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Итого по профилактике</a:t>
                      </a:r>
                    </a:p>
                  </a:txBody>
                  <a:tcPr marL="3335" marR="3335" marT="33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3 594,58</a:t>
                      </a:r>
                    </a:p>
                  </a:txBody>
                  <a:tcPr marL="3335" marR="3335" marT="33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9793">
                <a:tc>
                  <a:txBody>
                    <a:bodyPr/>
                    <a:lstStyle/>
                    <a:p>
                      <a:pPr algn="l" fontAlgn="t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Общий анализ крови</a:t>
                      </a:r>
                    </a:p>
                  </a:txBody>
                  <a:tcPr marL="3335" marR="3335" marT="333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133,95</a:t>
                      </a:r>
                    </a:p>
                  </a:txBody>
                  <a:tcPr marL="3335" marR="3335" marT="333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9584">
                <a:tc>
                  <a:txBody>
                    <a:bodyPr/>
                    <a:lstStyle/>
                    <a:p>
                      <a:pPr algn="l" fontAlgn="t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Исследование кала на скрытую кровь иммунохимическим методом*</a:t>
                      </a:r>
                    </a:p>
                  </a:txBody>
                  <a:tcPr marL="3335" marR="3335" marT="333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142,50</a:t>
                      </a:r>
                    </a:p>
                  </a:txBody>
                  <a:tcPr marL="3335" marR="3335" marT="333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9584">
                <a:tc>
                  <a:txBody>
                    <a:bodyPr/>
                    <a:lstStyle/>
                    <a:p>
                      <a:pPr algn="l" fontAlgn="t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Маммография обеих молочных желез в двух проекциях*</a:t>
                      </a:r>
                    </a:p>
                  </a:txBody>
                  <a:tcPr marL="3335" marR="3335" marT="333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601,58</a:t>
                      </a:r>
                    </a:p>
                  </a:txBody>
                  <a:tcPr marL="3335" marR="3335" marT="333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9584">
                <a:tc>
                  <a:txBody>
                    <a:bodyPr/>
                    <a:lstStyle/>
                    <a:p>
                      <a:pPr algn="l" fontAlgn="t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Осмотр фельдшером (акушеркой) или врачом акушером-гинекологом</a:t>
                      </a:r>
                    </a:p>
                  </a:txBody>
                  <a:tcPr marL="3335" marR="3335" marT="333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492,68</a:t>
                      </a:r>
                    </a:p>
                  </a:txBody>
                  <a:tcPr marL="3335" marR="3335" marT="333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9793"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ИТОГО комплексное обследование:</a:t>
                      </a:r>
                    </a:p>
                  </a:txBody>
                  <a:tcPr marL="3335" marR="3335" marT="33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4 965,28</a:t>
                      </a:r>
                    </a:p>
                  </a:txBody>
                  <a:tcPr marL="3335" marR="3335" marT="33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5647656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47664" y="140609"/>
            <a:ext cx="7211144" cy="852704"/>
          </a:xfrm>
        </p:spPr>
        <p:txBody>
          <a:bodyPr>
            <a:normAutofit/>
          </a:bodyPr>
          <a:lstStyle/>
          <a:p>
            <a:pPr algn="ctr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Оплата профилактических медицинских осмотров, в том числе в рамках диспансеризации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892" y="0"/>
            <a:ext cx="1133922" cy="11339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" name="Скругленный прямоугольник 9"/>
          <p:cNvSpPr/>
          <p:nvPr/>
        </p:nvSpPr>
        <p:spPr>
          <a:xfrm>
            <a:off x="1835696" y="4509120"/>
            <a:ext cx="5328592" cy="792088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Стоимость единицы объема формируется как сумма тарифов фактически оказанных медицинских услуг</a:t>
            </a: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755576" y="1628800"/>
            <a:ext cx="7848872" cy="2088232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При проведении ПМО и диспансеризаций могут учитываться результаты ранее проведенных (не позднее 1 года) медицинских осмотров и диспансеризации, подтвержденные медицинскими документами гражданина, за исключением случаев выявления у него симптомов и синдромов заболеваний, свидетельствующих о наличии медицинских показаний для повторного проведения исследований и  иных медицинских мероприятий в рамках ПМО и диспансеризаций. В этом случае стоимость такого ПМО или диспансеризации уменьшается на стоимость ранее проведенных медицинских вмешательств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Стрелка вниз 7"/>
          <p:cNvSpPr/>
          <p:nvPr/>
        </p:nvSpPr>
        <p:spPr>
          <a:xfrm>
            <a:off x="4355976" y="3789040"/>
            <a:ext cx="484632" cy="648072"/>
          </a:xfrm>
          <a:prstGeom prst="downArrow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8773932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4926</TotalTime>
  <Words>2034</Words>
  <Application>Microsoft Office PowerPoint</Application>
  <PresentationFormat>Экран (4:3)</PresentationFormat>
  <Paragraphs>512</Paragraphs>
  <Slides>23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23</vt:i4>
      </vt:variant>
    </vt:vector>
  </HeadingPairs>
  <TitlesOfParts>
    <vt:vector size="24" baseType="lpstr">
      <vt:lpstr>Поток</vt:lpstr>
      <vt:lpstr>Тарифная политика в 2026 году</vt:lpstr>
      <vt:lpstr>Презентация PowerPoint</vt:lpstr>
      <vt:lpstr>Презентация PowerPoint</vt:lpstr>
      <vt:lpstr>Презентация PowerPoint</vt:lpstr>
      <vt:lpstr>Новые нормативы в ПГГ на 2026 год</vt:lpstr>
      <vt:lpstr>Новые нормативы в ПГГ на 2026 год</vt:lpstr>
      <vt:lpstr>Нормативы АПП в ПГГ РФ 2026г. с наибольшим отклонением от 2025г.</vt:lpstr>
      <vt:lpstr>Оплата профилактических медицинских осмотров, в том числе в рамках диспансеризации</vt:lpstr>
      <vt:lpstr>Оплата профилактических медицинских осмотров, в том числе в рамках диспансеризации</vt:lpstr>
      <vt:lpstr>  Порядок проведения расчетов между медицинскими организациями за оказанную медицинскую помощь с применением телемедицинских технологий: </vt:lpstr>
      <vt:lpstr>  Порядок проведения расчетов между медицинскими организациями за оказанную медицинскую помощь с применением телемедицинских технологий: </vt:lpstr>
      <vt:lpstr>Лабораторная диагностика для пациентов с хроническим вирусным гепатитом С (оценка стадии фиброза, определение генотипа ВГС) </vt:lpstr>
      <vt:lpstr>Дистанционное наблюдение за состоянием здоровья пациентов</vt:lpstr>
      <vt:lpstr>Презентация PowerPoint</vt:lpstr>
      <vt:lpstr>Отклонение нормативов ПГГ РФ 2026г.  по СП, СЗП от 2025г. </vt:lpstr>
      <vt:lpstr>Количество КСГ по СП, СЗП и случаи ВМП</vt:lpstr>
      <vt:lpstr>Базовая ставка в СП и СЗП на 2026 год</vt:lpstr>
      <vt:lpstr>Нормативы по отдельным видам операций профилю «сердечно-сосудистая хирургия»</vt:lpstr>
      <vt:lpstr>Трансплантация почки на 2026 год</vt:lpstr>
      <vt:lpstr>Сравнение средних тарифов медицинской помощи, оказанных  в круглосуточном и дневном стационарах,  в 2021-2025 гг. (рублей ) </vt:lpstr>
      <vt:lpstr>Презентация PowerPoint</vt:lpstr>
      <vt:lpstr>Предложения: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Новое в Тарифном соглашении на оплату медицинской помощи, оказываемой в объеме ТП ОМС РС(Я) на 2021 год</dc:title>
  <dc:creator>Tihonova</dc:creator>
  <cp:lastModifiedBy>Tihonova</cp:lastModifiedBy>
  <cp:revision>331</cp:revision>
  <cp:lastPrinted>2024-03-04T04:26:17Z</cp:lastPrinted>
  <dcterms:created xsi:type="dcterms:W3CDTF">2021-01-29T01:03:55Z</dcterms:created>
  <dcterms:modified xsi:type="dcterms:W3CDTF">2026-03-26T00:50:54Z</dcterms:modified>
</cp:coreProperties>
</file>